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95" r:id="rId3"/>
    <p:sldId id="305" r:id="rId4"/>
    <p:sldId id="306" r:id="rId5"/>
    <p:sldId id="307" r:id="rId6"/>
    <p:sldId id="308" r:id="rId7"/>
    <p:sldId id="309" r:id="rId8"/>
    <p:sldId id="310" r:id="rId9"/>
    <p:sldId id="312" r:id="rId10"/>
    <p:sldId id="313" r:id="rId11"/>
    <p:sldId id="314" r:id="rId12"/>
    <p:sldId id="315" r:id="rId13"/>
    <p:sldId id="317" r:id="rId14"/>
    <p:sldId id="316" r:id="rId15"/>
    <p:sldId id="318" r:id="rId16"/>
    <p:sldId id="319" r:id="rId17"/>
    <p:sldId id="395" r:id="rId18"/>
    <p:sldId id="333" r:id="rId19"/>
    <p:sldId id="332" r:id="rId20"/>
    <p:sldId id="323" r:id="rId21"/>
    <p:sldId id="339" r:id="rId22"/>
    <p:sldId id="340" r:id="rId23"/>
    <p:sldId id="343" r:id="rId24"/>
    <p:sldId id="341" r:id="rId25"/>
    <p:sldId id="344" r:id="rId26"/>
    <p:sldId id="347" r:id="rId27"/>
    <p:sldId id="346" r:id="rId28"/>
    <p:sldId id="331" r:id="rId29"/>
    <p:sldId id="350" r:id="rId30"/>
    <p:sldId id="348" r:id="rId31"/>
    <p:sldId id="352" r:id="rId32"/>
    <p:sldId id="354" r:id="rId33"/>
    <p:sldId id="353" r:id="rId34"/>
    <p:sldId id="355" r:id="rId35"/>
    <p:sldId id="264" r:id="rId36"/>
    <p:sldId id="356" r:id="rId37"/>
    <p:sldId id="357" r:id="rId38"/>
    <p:sldId id="358" r:id="rId39"/>
    <p:sldId id="359" r:id="rId40"/>
    <p:sldId id="360" r:id="rId41"/>
    <p:sldId id="396" r:id="rId42"/>
    <p:sldId id="362" r:id="rId43"/>
    <p:sldId id="401" r:id="rId44"/>
    <p:sldId id="402" r:id="rId45"/>
    <p:sldId id="365" r:id="rId46"/>
    <p:sldId id="529" r:id="rId47"/>
    <p:sldId id="530" r:id="rId48"/>
    <p:sldId id="531" r:id="rId49"/>
    <p:sldId id="368" r:id="rId50"/>
    <p:sldId id="537" r:id="rId51"/>
    <p:sldId id="361" r:id="rId52"/>
    <p:sldId id="369" r:id="rId53"/>
    <p:sldId id="372" r:id="rId54"/>
    <p:sldId id="373" r:id="rId55"/>
    <p:sldId id="374" r:id="rId56"/>
    <p:sldId id="572" r:id="rId57"/>
    <p:sldId id="532" r:id="rId58"/>
    <p:sldId id="378" r:id="rId59"/>
    <p:sldId id="392" r:id="rId60"/>
    <p:sldId id="386" r:id="rId61"/>
    <p:sldId id="385" r:id="rId62"/>
    <p:sldId id="533" r:id="rId63"/>
    <p:sldId id="534" r:id="rId64"/>
    <p:sldId id="535" r:id="rId65"/>
    <p:sldId id="384" r:id="rId66"/>
    <p:sldId id="383" r:id="rId67"/>
    <p:sldId id="387" r:id="rId68"/>
    <p:sldId id="538" r:id="rId69"/>
    <p:sldId id="548" r:id="rId70"/>
    <p:sldId id="549" r:id="rId71"/>
    <p:sldId id="550" r:id="rId72"/>
    <p:sldId id="404" r:id="rId73"/>
    <p:sldId id="289" r:id="rId74"/>
    <p:sldId id="300" r:id="rId75"/>
    <p:sldId id="407" r:id="rId76"/>
    <p:sldId id="411" r:id="rId77"/>
    <p:sldId id="413" r:id="rId78"/>
    <p:sldId id="412" r:id="rId79"/>
    <p:sldId id="414" r:id="rId80"/>
    <p:sldId id="415" r:id="rId81"/>
    <p:sldId id="397" r:id="rId82"/>
    <p:sldId id="541" r:id="rId83"/>
    <p:sldId id="542" r:id="rId84"/>
    <p:sldId id="543" r:id="rId85"/>
    <p:sldId id="544" r:id="rId86"/>
    <p:sldId id="553" r:id="rId87"/>
    <p:sldId id="556" r:id="rId88"/>
    <p:sldId id="557" r:id="rId89"/>
    <p:sldId id="571" r:id="rId90"/>
    <p:sldId id="558" r:id="rId91"/>
    <p:sldId id="559" r:id="rId92"/>
    <p:sldId id="560" r:id="rId93"/>
    <p:sldId id="561" r:id="rId94"/>
    <p:sldId id="567" r:id="rId95"/>
    <p:sldId id="568" r:id="rId96"/>
    <p:sldId id="569" r:id="rId97"/>
    <p:sldId id="547" r:id="rId98"/>
    <p:sldId id="566" r:id="rId99"/>
    <p:sldId id="398" r:id="rId100"/>
    <p:sldId id="514" r:id="rId101"/>
    <p:sldId id="515" r:id="rId102"/>
    <p:sldId id="517" r:id="rId103"/>
    <p:sldId id="516" r:id="rId104"/>
    <p:sldId id="297" r:id="rId105"/>
    <p:sldId id="519" r:id="rId106"/>
    <p:sldId id="520" r:id="rId107"/>
    <p:sldId id="521" r:id="rId108"/>
    <p:sldId id="522" r:id="rId109"/>
    <p:sldId id="523" r:id="rId110"/>
    <p:sldId id="524" r:id="rId111"/>
    <p:sldId id="526" r:id="rId112"/>
    <p:sldId id="527" r:id="rId113"/>
    <p:sldId id="399" r:id="rId114"/>
    <p:sldId id="510" r:id="rId115"/>
    <p:sldId id="536" r:id="rId116"/>
    <p:sldId id="511" r:id="rId117"/>
    <p:sldId id="513" r:id="rId118"/>
    <p:sldId id="278" r:id="rId119"/>
    <p:sldId id="291" r:id="rId120"/>
    <p:sldId id="293" r:id="rId121"/>
    <p:sldId id="292" r:id="rId122"/>
    <p:sldId id="540" r:id="rId123"/>
    <p:sldId id="570" r:id="rId124"/>
    <p:sldId id="371" r:id="rId125"/>
    <p:sldId id="394" r:id="rId126"/>
    <p:sldId id="539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0FF00"/>
    <a:srgbClr val="0C0CFF"/>
    <a:srgbClr val="78206E"/>
    <a:srgbClr val="EACA22"/>
    <a:srgbClr val="215F9A"/>
    <a:srgbClr val="0000FF"/>
    <a:srgbClr val="10FF10"/>
    <a:srgbClr val="FF00FF"/>
    <a:srgbClr val="00B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89376" autoAdjust="0"/>
  </p:normalViewPr>
  <p:slideViewPr>
    <p:cSldViewPr snapToGrid="0">
      <p:cViewPr varScale="1">
        <p:scale>
          <a:sx n="142" d="100"/>
          <a:sy n="142" d="100"/>
        </p:scale>
        <p:origin x="5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46ADC-E13C-4F9F-A15B-B8670597021B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5C5FA-86BB-415B-A257-BE7AA9CC65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60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Potentilly</a:t>
            </a:r>
            <a:r>
              <a:rPr lang="en-US" dirty="0"/>
              <a:t> change axis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5C5FA-86BB-415B-A257-BE7AA9CC65A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93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5C5FA-86BB-415B-A257-BE7AA9CC65A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58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5C5FA-86BB-415B-A257-BE7AA9CC65A2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957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17FD0-585A-CBFF-D64A-6D03F32B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E5B29-1ED1-2B28-FA44-3D29F2C21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B02E8-5A05-82A8-1037-5D8D7A235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10086-0BB7-BAE6-16C5-FF4D326FC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5C5FA-86BB-415B-A257-BE7AA9CC65A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450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A8189-690D-3742-6EEB-A9239CB4E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8820DA-2705-CB4F-8498-668BF292D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10279D-F9BC-8F33-C537-E877F2C03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AF8BA-AD7D-CAD0-3EDB-3D5582ECD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5C5FA-86BB-415B-A257-BE7AA9CC65A2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055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942A0-FD6F-43FE-FE70-08DD0DF79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45E26-92E8-3A63-2518-3FFB28C69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A4991F-D6C7-A976-9C63-DBB8134A5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E919A-9CBF-90C1-5B24-3C329BCFC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5C5FA-86BB-415B-A257-BE7AA9CC65A2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24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75C5FA-86BB-415B-A257-BE7AA9CC65A2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38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9C2B-F540-2AC0-7D8B-5C804FE8C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0C9DA-04D4-BA0B-D650-F8AB8EC7E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36F9D-8CF9-75C2-B4E7-CB1FDAAF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D9E53-928D-E293-6169-80712157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7D4A-BE06-89F9-F585-D334A43F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74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E70A-AD01-1EC9-1B47-96801802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9092E-CDEF-AEF7-041C-B6B9EB375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B7D95-A2D0-AF9F-A45B-270C680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8FE92-38E3-5F0F-00BB-8B30E3BF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72B2-E979-FE25-B88C-FA236C79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EB215-A6F0-EAF9-E6D8-3A112BE92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7AA78-02D7-58EA-2710-5F4FFF6EF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B8ABB-77E4-983A-2338-7522C95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BAD93-3B5C-D473-34E8-2BFDA353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FCDD-B8AF-8939-3608-E67F516A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2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2E38-8FFB-C82F-37C6-239577E1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65590-E41E-A32D-8604-73137087A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0FF71-2BA1-610A-5F65-F18C4AB0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5D377-F4DE-F62E-FC78-DB586FD3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F166A-60F9-66D2-57B4-28D7A309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89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5A97-5001-341A-0715-CA535668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6CD48-2BDC-5AD3-115A-79A2F5001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267D-7FB9-4E2E-0FAE-DC4D5B62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AD3F1-6DFD-B569-1AE9-DE34058D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8AA0B-FFC6-7E76-3A0D-9E9565B6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A067-9351-3F35-DE4F-813A760B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4027-D5B9-F562-E2C6-D3F9A82E8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C6C85-B3E2-6BB2-4A07-0E819646A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03199-42D3-0750-97D6-70B2B552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F889D-4298-31EC-7B34-2A7FF9DF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6F894-2B98-6D98-6C56-A663E20D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3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208-2D97-D617-7A04-55F1581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3284D-671D-8404-C24D-4FC309FD1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B556E-A3E2-E6B8-A7EC-9DA0F8CAD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2FCD9-9DD3-ABA3-7258-56F386C28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44397-F9A8-7F45-CD98-73ECA26B1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98547-550E-6C8D-2224-3BE852A3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5CCD9-46B5-457A-2AA4-F9D4E6E4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0F257-EE2C-E7E4-6861-0A64C671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54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E454-FC6C-EA7A-80C0-DF58A778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13CBD2-476E-274D-5EC9-376CE909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4E962-54FD-4693-D09B-1BB5B0E6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F4A10-0A11-6868-E185-DD1E2C4C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08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2E40A-146E-9C2D-0BDB-04986195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C0403-9770-311A-1803-1C473E56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D279-03A9-7263-C0AA-CAC29E91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04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493E-6EAE-598B-7F0D-F11B64E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4D4F-6901-7E9D-BB94-14FA5067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DA6FB-1503-D845-367C-8008198F7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BC5C4-6676-671A-B176-CBC65268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FC59-4375-2758-4E32-A62B30A9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0F8EF-6EBC-380E-2F8B-521093E4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58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DBB9-B279-67E3-B5E7-AE34E39C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132587-9682-333A-810E-8D9B75A0D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D55D3-26BD-C0BF-B26E-47DFC5A8B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00744-C64D-966E-E880-982093AB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3B88F-0C22-5BFF-FF01-1097B8CD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10B04-FB32-5F8C-7659-6C4C6AC9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06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49423-BAF6-7E47-9F27-8764B159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67931-2436-89B5-8590-AA70E6E02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68BF1-318B-3C1E-6B4E-FB24564F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66C1F2-A803-46E0-9CAE-D5A977159F13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1E29-A975-3F5C-2ED4-6D395BC9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67553-2D31-6774-3F85-E5A29DC8C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F45B68-0594-4749-9FAB-E67C893FA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77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1" Type="http://schemas.openxmlformats.org/officeDocument/2006/relationships/image" Target="../media/image121.png"/><Relationship Id="rId5" Type="http://schemas.openxmlformats.org/officeDocument/2006/relationships/image" Target="../media/image1.png"/><Relationship Id="rId10" Type="http://schemas.openxmlformats.org/officeDocument/2006/relationships/image" Target="../media/image120.png"/><Relationship Id="rId4" Type="http://schemas.openxmlformats.org/officeDocument/2006/relationships/image" Target="../media/image116.png"/><Relationship Id="rId9" Type="http://schemas.openxmlformats.org/officeDocument/2006/relationships/image" Target="../media/image11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6.png"/><Relationship Id="rId4" Type="http://schemas.openxmlformats.org/officeDocument/2006/relationships/image" Target="../media/image12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14.png"/><Relationship Id="rId3" Type="http://schemas.openxmlformats.org/officeDocument/2006/relationships/image" Target="../media/image2.svg"/><Relationship Id="rId7" Type="http://schemas.openxmlformats.org/officeDocument/2006/relationships/image" Target="../media/image126.png"/><Relationship Id="rId12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16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14.png"/><Relationship Id="rId3" Type="http://schemas.openxmlformats.org/officeDocument/2006/relationships/image" Target="../media/image2.svg"/><Relationship Id="rId7" Type="http://schemas.openxmlformats.org/officeDocument/2006/relationships/image" Target="../media/image130.png"/><Relationship Id="rId12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16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14.png"/><Relationship Id="rId3" Type="http://schemas.openxmlformats.org/officeDocument/2006/relationships/image" Target="../media/image2.svg"/><Relationship Id="rId7" Type="http://schemas.openxmlformats.org/officeDocument/2006/relationships/image" Target="../media/image131.png"/><Relationship Id="rId12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16.png"/><Relationship Id="rId5" Type="http://schemas.openxmlformats.org/officeDocument/2006/relationships/image" Target="../media/image125.png"/><Relationship Id="rId10" Type="http://schemas.openxmlformats.org/officeDocument/2006/relationships/image" Target="../media/image132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.sv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6.png"/><Relationship Id="rId4" Type="http://schemas.openxmlformats.org/officeDocument/2006/relationships/image" Target="../media/image13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.sv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6.png"/><Relationship Id="rId4" Type="http://schemas.openxmlformats.org/officeDocument/2006/relationships/image" Target="../media/image1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20.png"/><Relationship Id="rId4" Type="http://schemas.openxmlformats.org/officeDocument/2006/relationships/image" Target="../media/image54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30.png"/><Relationship Id="rId4" Type="http://schemas.openxmlformats.org/officeDocument/2006/relationships/image" Target="../media/image54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8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0.png"/><Relationship Id="rId7" Type="http://schemas.openxmlformats.org/officeDocument/2006/relationships/image" Target="../media/image5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4.gif"/><Relationship Id="rId9" Type="http://schemas.openxmlformats.org/officeDocument/2006/relationships/image" Target="../media/image60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62.gif"/><Relationship Id="rId12" Type="http://schemas.openxmlformats.org/officeDocument/2006/relationships/image" Target="../media/image60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2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4.gif"/><Relationship Id="rId9" Type="http://schemas.openxmlformats.org/officeDocument/2006/relationships/image" Target="../media/image5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13" Type="http://schemas.openxmlformats.org/officeDocument/2006/relationships/image" Target="../media/image66.png"/><Relationship Id="rId3" Type="http://schemas.openxmlformats.org/officeDocument/2006/relationships/image" Target="../media/image500.png"/><Relationship Id="rId7" Type="http://schemas.openxmlformats.org/officeDocument/2006/relationships/image" Target="../media/image64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60.png"/><Relationship Id="rId5" Type="http://schemas.openxmlformats.org/officeDocument/2006/relationships/image" Target="../media/image59.png"/><Relationship Id="rId10" Type="http://schemas.openxmlformats.org/officeDocument/2006/relationships/image" Target="../media/image65.gif"/><Relationship Id="rId4" Type="http://schemas.openxmlformats.org/officeDocument/2006/relationships/image" Target="../media/image54.gif"/><Relationship Id="rId9" Type="http://schemas.openxmlformats.org/officeDocument/2006/relationships/image" Target="../media/image62.gif"/><Relationship Id="rId1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1.png"/><Relationship Id="rId7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sv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9EAB1F-4926-4316-D3BA-84589D0E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8598" y="1929007"/>
            <a:ext cx="9194800" cy="595312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latin typeface="Helvetica Neue" panose="02000803000000090004" pitchFamily="2" charset="0"/>
              </a:rPr>
              <a:t>Konstanz summer school of collective </a:t>
            </a:r>
            <a:r>
              <a:rPr lang="en-US" sz="2000" dirty="0" err="1">
                <a:latin typeface="Helvetica Neue" panose="02000803000000090004" pitchFamily="2" charset="0"/>
              </a:rPr>
              <a:t>behaviour</a:t>
            </a:r>
            <a:r>
              <a:rPr lang="en-US" sz="2000" dirty="0">
                <a:latin typeface="Helvetica Neue" panose="02000803000000090004" pitchFamily="2" charset="0"/>
              </a:rPr>
              <a:t> – KSCB 2025</a:t>
            </a:r>
          </a:p>
          <a:p>
            <a:r>
              <a:rPr lang="en-US" sz="2000" dirty="0">
                <a:latin typeface="Helvetica Neue" panose="02000803000000090004" pitchFamily="2" charset="0"/>
              </a:rPr>
              <a:t>Marco Fele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9CDDD2-A54A-5648-516E-E299BC125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424" y="289788"/>
            <a:ext cx="11487149" cy="1458096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Helvetica Neue" panose="02000803000000090004" pitchFamily="2" charset="0"/>
                <a:ea typeface="Roboto Medium" panose="02000000000000000000" pitchFamily="2" charset="0"/>
              </a:rPr>
              <a:t>Modelling decision-making with dynamical systems</a:t>
            </a:r>
            <a:endParaRPr lang="en-GB" sz="4800" b="1" dirty="0">
              <a:latin typeface="Helvetica Neue" panose="02000803000000090004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49242-50F1-B946-700D-C5C48998E5FB}"/>
              </a:ext>
            </a:extLst>
          </p:cNvPr>
          <p:cNvSpPr txBox="1"/>
          <p:nvPr/>
        </p:nvSpPr>
        <p:spPr>
          <a:xfrm>
            <a:off x="2817812" y="6445204"/>
            <a:ext cx="6556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Adapted from notes and work by Alessio Franci and Anastasia </a:t>
            </a:r>
            <a:r>
              <a:rPr lang="en-U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Bizyaeva</a:t>
            </a:r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– all mistakes mine</a:t>
            </a:r>
            <a:endParaRPr lang="en-GB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29CA48-0179-AD0C-BD58-DC69A0273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86" b="4395"/>
          <a:stretch>
            <a:fillRect/>
          </a:stretch>
        </p:blipFill>
        <p:spPr>
          <a:xfrm>
            <a:off x="4365625" y="2705442"/>
            <a:ext cx="3460749" cy="34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DDE2-5C45-D5C4-5690-951A2524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F0AAFA4-8741-DE7E-20EF-A3FEDC74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7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What are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7C9A4F91-85EA-D196-B69A-662B0A9F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066">
            <a:off x="6967729" y="2391343"/>
            <a:ext cx="347129" cy="6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EEE4C43-0958-D14D-1A85-C8884BD4FA92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273460" y="2017310"/>
            <a:ext cx="183167" cy="402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Question Mark and upside down question mark">
            <a:extLst>
              <a:ext uri="{FF2B5EF4-FFF2-40B4-BE49-F238E27FC236}">
                <a16:creationId xmlns:a16="http://schemas.microsoft.com/office/drawing/2014/main" id="{BC8EB7A1-790B-3122-0483-CE5BF6E5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1" y="2094026"/>
            <a:ext cx="579869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11DC6AC-8795-DF07-214D-41B8112846B7}"/>
              </a:ext>
            </a:extLst>
          </p:cNvPr>
          <p:cNvSpPr txBox="1"/>
          <p:nvPr/>
        </p:nvSpPr>
        <p:spPr>
          <a:xfrm>
            <a:off x="6096000" y="1501472"/>
            <a:ext cx="222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Microscopic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CEB42-A941-D492-7521-57D0A7CAB4D9}"/>
              </a:ext>
            </a:extLst>
          </p:cNvPr>
          <p:cNvSpPr txBox="1"/>
          <p:nvPr/>
        </p:nvSpPr>
        <p:spPr>
          <a:xfrm>
            <a:off x="1201004" y="5817979"/>
            <a:ext cx="355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We want to describe ant trails 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" name="Picture 8" descr="How do Ants Communicate? - Bug House Pest Control">
            <a:extLst>
              <a:ext uri="{FF2B5EF4-FFF2-40B4-BE49-F238E27FC236}">
                <a16:creationId xmlns:a16="http://schemas.microsoft.com/office/drawing/2014/main" id="{E645F69D-DE29-DE96-B579-5AC9165E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5" y="2772518"/>
            <a:ext cx="5563810" cy="37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1AF96-41C9-FE03-F38F-0BF6D6E411D0}"/>
              </a:ext>
            </a:extLst>
          </p:cNvPr>
          <p:cNvSpPr txBox="1"/>
          <p:nvPr/>
        </p:nvSpPr>
        <p:spPr>
          <a:xfrm>
            <a:off x="1309766" y="1939759"/>
            <a:ext cx="355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We want to describe ant trails 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4896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F06ED-788C-D9B1-A206-0E12D8927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3BC235-B3E8-1CC7-4C4B-B45971023D3D}"/>
              </a:ext>
            </a:extLst>
          </p:cNvPr>
          <p:cNvSpPr txBox="1">
            <a:spLocks/>
          </p:cNvSpPr>
          <p:nvPr/>
        </p:nvSpPr>
        <p:spPr>
          <a:xfrm>
            <a:off x="838200" y="261837"/>
            <a:ext cx="11162648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 Neue" panose="02000803000000090004" pitchFamily="2" charset="0"/>
              </a:rPr>
              <a:t>Why do we care about symmetries in dynamical systems?</a:t>
            </a:r>
          </a:p>
        </p:txBody>
      </p:sp>
    </p:spTree>
    <p:extLst>
      <p:ext uri="{BB962C8B-B14F-4D97-AF65-F5344CB8AC3E}">
        <p14:creationId xmlns:p14="http://schemas.microsoft.com/office/powerpoint/2010/main" val="24664316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8C9E3-4ABF-2AED-0E52-DD673F09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C51003-E0EF-083A-2737-58F20EE7877D}"/>
              </a:ext>
            </a:extLst>
          </p:cNvPr>
          <p:cNvSpPr txBox="1">
            <a:spLocks/>
          </p:cNvSpPr>
          <p:nvPr/>
        </p:nvSpPr>
        <p:spPr>
          <a:xfrm>
            <a:off x="838200" y="261837"/>
            <a:ext cx="11162648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 Neue" panose="02000803000000090004" pitchFamily="2" charset="0"/>
              </a:rPr>
              <a:t>Why do we care about symmetries in dynamical systems?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7060-0BDA-BCAE-1E5E-82579B597C69}"/>
              </a:ext>
            </a:extLst>
          </p:cNvPr>
          <p:cNvSpPr txBox="1"/>
          <p:nvPr/>
        </p:nvSpPr>
        <p:spPr>
          <a:xfrm>
            <a:off x="385374" y="1301296"/>
            <a:ext cx="5248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803000000090004" pitchFamily="2" charset="0"/>
              </a:rPr>
              <a:t>1) Model 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6A43D-64EB-679A-9A6E-9FFD1A55B270}"/>
              </a:ext>
            </a:extLst>
          </p:cNvPr>
          <p:cNvSpPr txBox="1"/>
          <p:nvPr/>
        </p:nvSpPr>
        <p:spPr>
          <a:xfrm>
            <a:off x="349588" y="2241256"/>
            <a:ext cx="6338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All decision-making systems should exhibit some symmetry. This models decision-making in absence of evidence. </a:t>
            </a:r>
          </a:p>
        </p:txBody>
      </p:sp>
    </p:spTree>
    <p:extLst>
      <p:ext uri="{BB962C8B-B14F-4D97-AF65-F5344CB8AC3E}">
        <p14:creationId xmlns:p14="http://schemas.microsoft.com/office/powerpoint/2010/main" val="30540130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3F13-9A17-D5A0-BE00-66FCE91F9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8DBCC6-1E80-B341-16F8-9574A4A46CE9}"/>
              </a:ext>
            </a:extLst>
          </p:cNvPr>
          <p:cNvSpPr txBox="1">
            <a:spLocks/>
          </p:cNvSpPr>
          <p:nvPr/>
        </p:nvSpPr>
        <p:spPr>
          <a:xfrm>
            <a:off x="838200" y="261837"/>
            <a:ext cx="11162648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 Neue" panose="02000803000000090004" pitchFamily="2" charset="0"/>
              </a:rPr>
              <a:t>Why do we care about symmetries in dynamical systems?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6F459-1F57-F508-C4A6-89FE5F414F18}"/>
              </a:ext>
            </a:extLst>
          </p:cNvPr>
          <p:cNvSpPr txBox="1"/>
          <p:nvPr/>
        </p:nvSpPr>
        <p:spPr>
          <a:xfrm>
            <a:off x="385374" y="1301296"/>
            <a:ext cx="5248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803000000090004" pitchFamily="2" charset="0"/>
              </a:rPr>
              <a:t>1) Model 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C2661E-9BBC-F39B-150A-BFC9AA49AA76}"/>
              </a:ext>
            </a:extLst>
          </p:cNvPr>
          <p:cNvSpPr txBox="1"/>
          <p:nvPr/>
        </p:nvSpPr>
        <p:spPr>
          <a:xfrm>
            <a:off x="349588" y="2241256"/>
            <a:ext cx="633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All decision-making systems should exhibit some symmetry. This models decision-making in absence of evidence.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Problem of symmetry-breaking: problem of deadlock (individual) and consensus formation (collective)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F1576-B101-F799-2D2B-050FA9439D6D}"/>
              </a:ext>
            </a:extLst>
          </p:cNvPr>
          <p:cNvSpPr txBox="1"/>
          <p:nvPr/>
        </p:nvSpPr>
        <p:spPr>
          <a:xfrm>
            <a:off x="343464" y="4628544"/>
            <a:ext cx="263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  <a:cs typeface="Poppins Medium" panose="00000600000000000000" pitchFamily="2" charset="0"/>
              </a:rPr>
              <a:t>Buridan’s ass</a:t>
            </a:r>
            <a:endParaRPr lang="en-GB" dirty="0">
              <a:latin typeface="Helvetica Neue" panose="02000803000000090004" pitchFamily="2" charset="0"/>
              <a:cs typeface="Poppins Medium" panose="00000600000000000000" pitchFamily="2" charset="0"/>
            </a:endParaRPr>
          </a:p>
        </p:txBody>
      </p:sp>
      <p:pic>
        <p:nvPicPr>
          <p:cNvPr id="16" name="Picture 4" descr="Insubordinate Lives: The Invisible Tension of a Second-Language – the  polyphony">
            <a:extLst>
              <a:ext uri="{FF2B5EF4-FFF2-40B4-BE49-F238E27FC236}">
                <a16:creationId xmlns:a16="http://schemas.microsoft.com/office/drawing/2014/main" id="{C4952599-CC93-EC74-5EAD-EB9F0B9A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8" y="4983729"/>
            <a:ext cx="2184624" cy="139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3492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E9054-F5E3-2BB1-45ED-9B1D07FE7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B1C613-95EC-8D97-FA20-015A5D3F128A}"/>
              </a:ext>
            </a:extLst>
          </p:cNvPr>
          <p:cNvSpPr txBox="1">
            <a:spLocks/>
          </p:cNvSpPr>
          <p:nvPr/>
        </p:nvSpPr>
        <p:spPr>
          <a:xfrm>
            <a:off x="838200" y="261837"/>
            <a:ext cx="11162648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 Neue" panose="02000803000000090004" pitchFamily="2" charset="0"/>
              </a:rPr>
              <a:t>Why do we care about symmetries in dynamical systems?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2D4F5-AFB1-2767-54FD-8281A4F9398D}"/>
              </a:ext>
            </a:extLst>
          </p:cNvPr>
          <p:cNvSpPr txBox="1"/>
          <p:nvPr/>
        </p:nvSpPr>
        <p:spPr>
          <a:xfrm>
            <a:off x="385374" y="1301296"/>
            <a:ext cx="5248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803000000090004" pitchFamily="2" charset="0"/>
              </a:rPr>
              <a:t>1) Model 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1C2561-92EF-E9EE-FAE3-F203B6D45A42}"/>
              </a:ext>
            </a:extLst>
          </p:cNvPr>
          <p:cNvSpPr txBox="1"/>
          <p:nvPr/>
        </p:nvSpPr>
        <p:spPr>
          <a:xfrm>
            <a:off x="349588" y="2241256"/>
            <a:ext cx="633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All decision-making systems should exhibit some symmetry. This models decision-making in absence of evidence.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Problem of symmetry-breaking: problem of deadlock (individual) and consensus formation (collective)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3C655-F227-EDAC-68AF-6A2AEE63B2D1}"/>
              </a:ext>
            </a:extLst>
          </p:cNvPr>
          <p:cNvSpPr txBox="1"/>
          <p:nvPr/>
        </p:nvSpPr>
        <p:spPr>
          <a:xfrm>
            <a:off x="343464" y="4628544"/>
            <a:ext cx="263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  <a:cs typeface="Poppins Medium" panose="00000600000000000000" pitchFamily="2" charset="0"/>
              </a:rPr>
              <a:t>Buridan’s ass</a:t>
            </a:r>
            <a:endParaRPr lang="en-GB" dirty="0">
              <a:latin typeface="Helvetica Neue" panose="02000803000000090004" pitchFamily="2" charset="0"/>
              <a:cs typeface="Poppins Medium" panose="00000600000000000000" pitchFamily="2" charset="0"/>
            </a:endParaRPr>
          </a:p>
        </p:txBody>
      </p:sp>
      <p:pic>
        <p:nvPicPr>
          <p:cNvPr id="16" name="Picture 4" descr="Insubordinate Lives: The Invisible Tension of a Second-Language – the  polyphony">
            <a:extLst>
              <a:ext uri="{FF2B5EF4-FFF2-40B4-BE49-F238E27FC236}">
                <a16:creationId xmlns:a16="http://schemas.microsoft.com/office/drawing/2014/main" id="{BA19EA23-AB68-9A27-2F81-12FEA68A2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8" y="4983729"/>
            <a:ext cx="2184624" cy="139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ilhouette of horses pulling a horse&#10;&#10;AI-generated content may be incorrect.">
            <a:extLst>
              <a:ext uri="{FF2B5EF4-FFF2-40B4-BE49-F238E27FC236}">
                <a16:creationId xmlns:a16="http://schemas.microsoft.com/office/drawing/2014/main" id="{B9D9A992-6DEB-BA1B-BA4A-3554DE6E4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9"/>
          <a:stretch>
            <a:fillRect/>
          </a:stretch>
        </p:blipFill>
        <p:spPr>
          <a:xfrm>
            <a:off x="3059934" y="5294768"/>
            <a:ext cx="3883331" cy="1085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B5106C-406A-CB63-AD40-447226ED9C80}"/>
              </a:ext>
            </a:extLst>
          </p:cNvPr>
          <p:cNvSpPr txBox="1"/>
          <p:nvPr/>
        </p:nvSpPr>
        <p:spPr>
          <a:xfrm>
            <a:off x="3683233" y="4642044"/>
            <a:ext cx="263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  <a:cs typeface="Poppins Medium" panose="00000600000000000000" pitchFamily="2" charset="0"/>
              </a:rPr>
              <a:t>Consensus formation</a:t>
            </a:r>
            <a:endParaRPr lang="en-GB" dirty="0">
              <a:latin typeface="Helvetica Neue" panose="02000803000000090004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4232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21667-E399-E6B9-38DD-D7B512FC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5A6A47-4A38-01C5-A751-62BD998DE290}"/>
              </a:ext>
            </a:extLst>
          </p:cNvPr>
          <p:cNvSpPr txBox="1">
            <a:spLocks/>
          </p:cNvSpPr>
          <p:nvPr/>
        </p:nvSpPr>
        <p:spPr>
          <a:xfrm>
            <a:off x="838200" y="261837"/>
            <a:ext cx="11162648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 Neue" panose="02000803000000090004" pitchFamily="2" charset="0"/>
              </a:rPr>
              <a:t>Why do we care about symmetries in dynamical systems?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06D04-38FC-C68A-8B51-D337D72F5283}"/>
              </a:ext>
            </a:extLst>
          </p:cNvPr>
          <p:cNvSpPr txBox="1"/>
          <p:nvPr/>
        </p:nvSpPr>
        <p:spPr>
          <a:xfrm>
            <a:off x="385374" y="1301296"/>
            <a:ext cx="5248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803000000090004" pitchFamily="2" charset="0"/>
              </a:rPr>
              <a:t>1) Model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F9D3E-3F4B-8C7A-4430-325120D990E1}"/>
              </a:ext>
            </a:extLst>
          </p:cNvPr>
          <p:cNvSpPr txBox="1"/>
          <p:nvPr/>
        </p:nvSpPr>
        <p:spPr>
          <a:xfrm>
            <a:off x="7438726" y="1336484"/>
            <a:ext cx="442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803000000090004" pitchFamily="2" charset="0"/>
              </a:rPr>
              <a:t>2) Model analysis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5808-7BAB-044A-8180-D2260C7E1396}"/>
              </a:ext>
            </a:extLst>
          </p:cNvPr>
          <p:cNvSpPr txBox="1"/>
          <p:nvPr/>
        </p:nvSpPr>
        <p:spPr>
          <a:xfrm>
            <a:off x="349588" y="2241256"/>
            <a:ext cx="633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All decision-making systems should exhibit some symmetry. This models decision-making in absence of evidence.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Problem of symmetry-breaking: problem of deadlock (individual) and consensus formation (collective)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32EA79-2206-1689-3F66-DC8B88E2EADC}"/>
              </a:ext>
            </a:extLst>
          </p:cNvPr>
          <p:cNvSpPr txBox="1"/>
          <p:nvPr/>
        </p:nvSpPr>
        <p:spPr>
          <a:xfrm>
            <a:off x="343464" y="4628544"/>
            <a:ext cx="263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  <a:cs typeface="Poppins Medium" panose="00000600000000000000" pitchFamily="2" charset="0"/>
              </a:rPr>
              <a:t>Buridan’s ass</a:t>
            </a:r>
            <a:endParaRPr lang="en-GB" dirty="0">
              <a:latin typeface="Helvetica Neue" panose="02000803000000090004" pitchFamily="2" charset="0"/>
              <a:cs typeface="Poppins Medium" panose="00000600000000000000" pitchFamily="2" charset="0"/>
            </a:endParaRPr>
          </a:p>
        </p:txBody>
      </p:sp>
      <p:pic>
        <p:nvPicPr>
          <p:cNvPr id="16" name="Picture 4" descr="Insubordinate Lives: The Invisible Tension of a Second-Language – the  polyphony">
            <a:extLst>
              <a:ext uri="{FF2B5EF4-FFF2-40B4-BE49-F238E27FC236}">
                <a16:creationId xmlns:a16="http://schemas.microsoft.com/office/drawing/2014/main" id="{82F693B6-1EF2-7498-D049-5E92FC2F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8" y="4983729"/>
            <a:ext cx="2184624" cy="139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805C11-E69E-8BF4-B820-C87132CF6204}"/>
              </a:ext>
            </a:extLst>
          </p:cNvPr>
          <p:cNvSpPr txBox="1"/>
          <p:nvPr/>
        </p:nvSpPr>
        <p:spPr>
          <a:xfrm>
            <a:off x="7681676" y="2241256"/>
            <a:ext cx="4020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 model with symmetry can be reduced and simplified. </a:t>
            </a:r>
          </a:p>
          <a:p>
            <a:r>
              <a:rPr lang="en-US" dirty="0">
                <a:latin typeface="Helvetica Neue" panose="02000803000000090004" pitchFamily="2" charset="0"/>
              </a:rPr>
              <a:t>Example: mapping between ring attractor (many dimensions) and drift-diffusion (one dimensional)</a:t>
            </a:r>
          </a:p>
        </p:txBody>
      </p:sp>
      <p:pic>
        <p:nvPicPr>
          <p:cNvPr id="4" name="Picture 3" descr="A silhouette of horses pulling a horse&#10;&#10;AI-generated content may be incorrect.">
            <a:extLst>
              <a:ext uri="{FF2B5EF4-FFF2-40B4-BE49-F238E27FC236}">
                <a16:creationId xmlns:a16="http://schemas.microsoft.com/office/drawing/2014/main" id="{1C849752-FB47-38A3-1DB7-25D0E81E3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9"/>
          <a:stretch>
            <a:fillRect/>
          </a:stretch>
        </p:blipFill>
        <p:spPr>
          <a:xfrm>
            <a:off x="3059934" y="5294768"/>
            <a:ext cx="3883331" cy="1085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32C52-F4F5-C44C-5BBA-5A48772A7B17}"/>
              </a:ext>
            </a:extLst>
          </p:cNvPr>
          <p:cNvSpPr txBox="1"/>
          <p:nvPr/>
        </p:nvSpPr>
        <p:spPr>
          <a:xfrm>
            <a:off x="3683233" y="4642044"/>
            <a:ext cx="263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  <a:cs typeface="Poppins Medium" panose="00000600000000000000" pitchFamily="2" charset="0"/>
              </a:rPr>
              <a:t>Consensus formation</a:t>
            </a:r>
            <a:endParaRPr lang="en-GB" dirty="0">
              <a:latin typeface="Helvetica Neue" panose="02000803000000090004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1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44BB-656B-346B-0720-8E4B0F7A5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02D87C-A591-206D-94FE-5F8FC64C1614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A87174-4CED-917F-12F6-ADA4EF490523}"/>
                  </a:ext>
                </a:extLst>
              </p:cNvPr>
              <p:cNvSpPr txBox="1"/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symmetric with respect to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our purposes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matrix) (formal definition at the end).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A87174-4CED-917F-12F6-ADA4EF49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blipFill>
                <a:blip r:embed="rId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62B1B6-86EA-B70D-8A87-87D82F39FA19}"/>
                  </a:ext>
                </a:extLst>
              </p:cNvPr>
              <p:cNvSpPr txBox="1"/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62B1B6-86EA-B70D-8A87-87D82F39F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blipFill>
                <a:blip r:embed="rId3"/>
                <a:stretch>
                  <a:fillRect l="-588" t="-1020" r="-191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8F911-A033-0B45-0B9F-DDFCABA0CF72}"/>
                  </a:ext>
                </a:extLst>
              </p:cNvPr>
              <p:cNvSpPr txBox="1"/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E8F911-A033-0B45-0B9F-DDFCABA0C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phic 36">
            <a:extLst>
              <a:ext uri="{FF2B5EF4-FFF2-40B4-BE49-F238E27FC236}">
                <a16:creationId xmlns:a16="http://schemas.microsoft.com/office/drawing/2014/main" id="{DFC86F18-E04A-FD5F-F7FB-CA3BBF94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81" y="2377692"/>
            <a:ext cx="4384908" cy="4423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64ED605-D04E-3339-7D4F-858395974FF2}"/>
                  </a:ext>
                </a:extLst>
              </p:cNvPr>
              <p:cNvSpPr/>
              <p:nvPr/>
            </p:nvSpPr>
            <p:spPr>
              <a:xfrm>
                <a:off x="6773556" y="4610100"/>
                <a:ext cx="914400" cy="914400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64ED605-D04E-3339-7D4F-858395974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556" y="4610100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96ADBF8-0863-CE5F-F4DD-331B6CD32FA5}"/>
                  </a:ext>
                </a:extLst>
              </p:cNvPr>
              <p:cNvSpPr/>
              <p:nvPr/>
            </p:nvSpPr>
            <p:spPr>
              <a:xfrm>
                <a:off x="8876333" y="4616450"/>
                <a:ext cx="914400" cy="914400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96ADBF8-0863-CE5F-F4DD-331B6CD32F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333" y="4616450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35E2EB-BAE0-E6F3-1D8E-1780849ADC62}"/>
              </a:ext>
            </a:extLst>
          </p:cNvPr>
          <p:cNvCxnSpPr>
            <a:cxnSpLocks/>
            <a:stCxn id="10" idx="7"/>
            <a:endCxn id="29" idx="1"/>
          </p:cNvCxnSpPr>
          <p:nvPr/>
        </p:nvCxnSpPr>
        <p:spPr>
          <a:xfrm>
            <a:off x="7554045" y="4744011"/>
            <a:ext cx="1456199" cy="63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7D78D3-D3C9-C59A-1CA2-7DD9AD5998F3}"/>
              </a:ext>
            </a:extLst>
          </p:cNvPr>
          <p:cNvCxnSpPr>
            <a:cxnSpLocks/>
            <a:stCxn id="10" idx="5"/>
            <a:endCxn id="29" idx="3"/>
          </p:cNvCxnSpPr>
          <p:nvPr/>
        </p:nvCxnSpPr>
        <p:spPr>
          <a:xfrm>
            <a:off x="7554045" y="5390589"/>
            <a:ext cx="1456199" cy="63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6AF8FCC-DD26-4D85-798A-D6E1A1AA921A}"/>
              </a:ext>
            </a:extLst>
          </p:cNvPr>
          <p:cNvCxnSpPr>
            <a:cxnSpLocks/>
            <a:stCxn id="10" idx="0"/>
            <a:endCxn id="10" idx="4"/>
          </p:cNvCxnSpPr>
          <p:nvPr/>
        </p:nvCxnSpPr>
        <p:spPr>
          <a:xfrm rot="16200000" flipH="1">
            <a:off x="6773556" y="5067300"/>
            <a:ext cx="914400" cy="12700"/>
          </a:xfrm>
          <a:prstGeom prst="bentConnector5">
            <a:avLst>
              <a:gd name="adj1" fmla="val -38889"/>
              <a:gd name="adj2" fmla="val -7200000"/>
              <a:gd name="adj3" fmla="val 14166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124CC5E-E36B-1E1D-A91B-562B617F47AF}"/>
              </a:ext>
            </a:extLst>
          </p:cNvPr>
          <p:cNvCxnSpPr>
            <a:cxnSpLocks/>
            <a:stCxn id="29" idx="4"/>
            <a:endCxn id="29" idx="0"/>
          </p:cNvCxnSpPr>
          <p:nvPr/>
        </p:nvCxnSpPr>
        <p:spPr>
          <a:xfrm rot="5400000" flipH="1">
            <a:off x="8876333" y="5073650"/>
            <a:ext cx="914400" cy="12700"/>
          </a:xfrm>
          <a:prstGeom prst="bentConnector5">
            <a:avLst>
              <a:gd name="adj1" fmla="val -41667"/>
              <a:gd name="adj2" fmla="val -6500000"/>
              <a:gd name="adj3" fmla="val 14305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9C8B268-40E5-F0BE-4528-1692BAC04976}"/>
                  </a:ext>
                </a:extLst>
              </p:cNvPr>
              <p:cNvSpPr txBox="1"/>
              <p:nvPr/>
            </p:nvSpPr>
            <p:spPr>
              <a:xfrm>
                <a:off x="9473233" y="3697401"/>
                <a:ext cx="635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9C8B268-40E5-F0BE-4528-1692BAC04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233" y="3697401"/>
                <a:ext cx="635000" cy="391582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04031A4-5FDA-3B44-E383-6AEF31ABC2F8}"/>
                  </a:ext>
                </a:extLst>
              </p:cNvPr>
              <p:cNvSpPr txBox="1"/>
              <p:nvPr/>
            </p:nvSpPr>
            <p:spPr>
              <a:xfrm>
                <a:off x="6396866" y="3697401"/>
                <a:ext cx="635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04031A4-5FDA-3B44-E383-6AEF31AB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866" y="3697401"/>
                <a:ext cx="635000" cy="391582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4930695-C6E4-B94A-67A7-4FDA8EF4494C}"/>
                  </a:ext>
                </a:extLst>
              </p:cNvPr>
              <p:cNvSpPr txBox="1"/>
              <p:nvPr/>
            </p:nvSpPr>
            <p:spPr>
              <a:xfrm>
                <a:off x="7773513" y="4238921"/>
                <a:ext cx="1079500" cy="369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4930695-C6E4-B94A-67A7-4FDA8EF44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13" y="4238921"/>
                <a:ext cx="1079500" cy="3699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A830DE-9BD6-1BEA-6038-679CF1F1EB82}"/>
                  </a:ext>
                </a:extLst>
              </p:cNvPr>
              <p:cNvSpPr txBox="1"/>
              <p:nvPr/>
            </p:nvSpPr>
            <p:spPr>
              <a:xfrm>
                <a:off x="7773513" y="5537761"/>
                <a:ext cx="1079500" cy="369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A830DE-9BD6-1BEA-6038-679CF1F1E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13" y="5537761"/>
                <a:ext cx="1079500" cy="3699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A24B7E-534B-1389-430C-F65F8490E3A9}"/>
              </a:ext>
            </a:extLst>
          </p:cNvPr>
          <p:cNvCxnSpPr>
            <a:cxnSpLocks/>
          </p:cNvCxnSpPr>
          <p:nvPr/>
        </p:nvCxnSpPr>
        <p:spPr>
          <a:xfrm flipV="1">
            <a:off x="7554045" y="4589271"/>
            <a:ext cx="0" cy="336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F4503F-E10F-E8CF-8D95-4585998E1AD3}"/>
              </a:ext>
            </a:extLst>
          </p:cNvPr>
          <p:cNvCxnSpPr>
            <a:cxnSpLocks/>
          </p:cNvCxnSpPr>
          <p:nvPr/>
        </p:nvCxnSpPr>
        <p:spPr>
          <a:xfrm flipV="1">
            <a:off x="9010244" y="5222318"/>
            <a:ext cx="0" cy="33654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6181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5292D-9655-A2DC-D3D9-2D2D8C45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8A3085-3E40-203C-EDB8-AB2302D5BEBE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3524910E-8729-9100-E381-6C8D1B431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1" y="2377692"/>
            <a:ext cx="4384908" cy="4423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A29B90-FB34-8895-FD35-D522150E0B33}"/>
                  </a:ext>
                </a:extLst>
              </p:cNvPr>
              <p:cNvSpPr txBox="1"/>
              <p:nvPr/>
            </p:nvSpPr>
            <p:spPr>
              <a:xfrm>
                <a:off x="4786041" y="3429000"/>
                <a:ext cx="71551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Two ways to establish symmetry:</a:t>
                </a:r>
              </a:p>
              <a:p>
                <a:pPr marL="342900" indent="-342900">
                  <a:buAutoNum type="arabicParenR"/>
                </a:pPr>
                <a:r>
                  <a:rPr lang="en-US" dirty="0">
                    <a:latin typeface="Helvetica Neue" panose="02000803000000090004" pitchFamily="2" charset="0"/>
                  </a:rPr>
                  <a:t>Verify the criteria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Proof: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  <a:p>
                <a:r>
                  <a:rPr lang="en-US" dirty="0">
                    <a:latin typeface="Helvetica Neue" panose="02000803000000090004" pitchFamily="2" charset="0"/>
                  </a:rPr>
                  <a:t>2) Just look at the vector field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A29B90-FB34-8895-FD35-D522150E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41" y="3429000"/>
                <a:ext cx="7155180" cy="1200329"/>
              </a:xfrm>
              <a:prstGeom prst="rect">
                <a:avLst/>
              </a:prstGeom>
              <a:blipFill>
                <a:blip r:embed="rId4"/>
                <a:stretch>
                  <a:fillRect l="-681" t="-3061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234621-6590-4658-ADA6-D8BFA97CA9C5}"/>
                  </a:ext>
                </a:extLst>
              </p:cNvPr>
              <p:cNvSpPr txBox="1"/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234621-6590-4658-ADA6-D8BFA97C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DABAF8-9F90-1E3F-2ADE-FC72D582C14D}"/>
                  </a:ext>
                </a:extLst>
              </p:cNvPr>
              <p:cNvSpPr txBox="1"/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DABAF8-9F90-1E3F-2ADE-FC72D582C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blipFill>
                <a:blip r:embed="rId6"/>
                <a:stretch>
                  <a:fillRect l="-588" t="-1020" r="-191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5C2470-1737-7D85-02D4-DB7F37588658}"/>
                  </a:ext>
                </a:extLst>
              </p:cNvPr>
              <p:cNvSpPr txBox="1"/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symmetric with respect to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our purposes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matrix) (formal definition at the end).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5C2470-1737-7D85-02D4-DB7F37588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9756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28D7-6D9B-C4D6-39BB-A29874897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AB7415-818A-4715-1800-B46398F1A5C4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B78079B7-5ADB-5136-3E13-93A3B21C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1" y="2377692"/>
            <a:ext cx="4384908" cy="4423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90D386-6525-5FE6-0962-F02A7D993411}"/>
                  </a:ext>
                </a:extLst>
              </p:cNvPr>
              <p:cNvSpPr txBox="1"/>
              <p:nvPr/>
            </p:nvSpPr>
            <p:spPr>
              <a:xfrm>
                <a:off x="4786041" y="3429000"/>
                <a:ext cx="71551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Two ways to establish symmetry:</a:t>
                </a:r>
              </a:p>
              <a:p>
                <a:pPr marL="342900" indent="-342900">
                  <a:buAutoNum type="arabicParenR"/>
                </a:pPr>
                <a:r>
                  <a:rPr lang="en-US" dirty="0">
                    <a:latin typeface="Helvetica Neue" panose="02000803000000090004" pitchFamily="2" charset="0"/>
                  </a:rPr>
                  <a:t>Verify the criteria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Proof: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  <a:p>
                <a:r>
                  <a:rPr lang="en-US" dirty="0">
                    <a:latin typeface="Helvetica Neue" panose="02000803000000090004" pitchFamily="2" charset="0"/>
                  </a:rPr>
                  <a:t>2) Just look at the vector field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90D386-6525-5FE6-0962-F02A7D993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41" y="3429000"/>
                <a:ext cx="7155180" cy="1200329"/>
              </a:xfrm>
              <a:prstGeom prst="rect">
                <a:avLst/>
              </a:prstGeom>
              <a:blipFill>
                <a:blip r:embed="rId4"/>
                <a:stretch>
                  <a:fillRect l="-681" t="-3061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41756D-DBCC-F3CA-4E2E-221B0F52CD27}"/>
              </a:ext>
            </a:extLst>
          </p:cNvPr>
          <p:cNvSpPr txBox="1"/>
          <p:nvPr/>
        </p:nvSpPr>
        <p:spPr>
          <a:xfrm>
            <a:off x="4786041" y="5238748"/>
            <a:ext cx="348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Under what transformation(s) is the system equivariant: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A526F-DBB6-7207-DA7C-3C4797994916}"/>
                  </a:ext>
                </a:extLst>
              </p:cNvPr>
              <p:cNvSpPr txBox="1"/>
              <p:nvPr/>
            </p:nvSpPr>
            <p:spPr>
              <a:xfrm>
                <a:off x="9114882" y="4657434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4A526F-DBB6-7207-DA7C-3C479799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882" y="4657434"/>
                <a:ext cx="933269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8785F3-B772-CA50-E6E6-86F6F8C1B49C}"/>
                  </a:ext>
                </a:extLst>
              </p:cNvPr>
              <p:cNvSpPr txBox="1"/>
              <p:nvPr/>
            </p:nvSpPr>
            <p:spPr>
              <a:xfrm>
                <a:off x="10614225" y="5359607"/>
                <a:ext cx="93326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8785F3-B772-CA50-E6E6-86F6F8C1B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225" y="5359607"/>
                <a:ext cx="933268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FFCF4B-AAED-79C6-6917-8664D40A5369}"/>
                  </a:ext>
                </a:extLst>
              </p:cNvPr>
              <p:cNvSpPr txBox="1"/>
              <p:nvPr/>
            </p:nvSpPr>
            <p:spPr>
              <a:xfrm>
                <a:off x="9157894" y="5366562"/>
                <a:ext cx="760144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FFCF4B-AAED-79C6-6917-8664D40A5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894" y="5366562"/>
                <a:ext cx="760144" cy="460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F7D4D-F155-F6C7-DC11-01728319F223}"/>
                  </a:ext>
                </a:extLst>
              </p:cNvPr>
              <p:cNvSpPr txBox="1"/>
              <p:nvPr/>
            </p:nvSpPr>
            <p:spPr>
              <a:xfrm>
                <a:off x="10614226" y="4657434"/>
                <a:ext cx="11063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F7D4D-F155-F6C7-DC11-01728319F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226" y="4657434"/>
                <a:ext cx="1106393" cy="461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8C42A0-06F4-60D5-4246-1A744288EFED}"/>
                  </a:ext>
                </a:extLst>
              </p:cNvPr>
              <p:cNvSpPr txBox="1"/>
              <p:nvPr/>
            </p:nvSpPr>
            <p:spPr>
              <a:xfrm>
                <a:off x="9114882" y="6073895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8C42A0-06F4-60D5-4246-1A744288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882" y="6073895"/>
                <a:ext cx="933269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2DBD2A-43E6-7DFD-B30B-3728B5BCEE2E}"/>
                  </a:ext>
                </a:extLst>
              </p:cNvPr>
              <p:cNvSpPr txBox="1"/>
              <p:nvPr/>
            </p:nvSpPr>
            <p:spPr>
              <a:xfrm>
                <a:off x="10614225" y="6059985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2DBD2A-43E6-7DFD-B30B-3728B5BCE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225" y="6059985"/>
                <a:ext cx="933269" cy="4619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C35BDE8-792B-E231-C0B4-157A9879E17B}"/>
              </a:ext>
            </a:extLst>
          </p:cNvPr>
          <p:cNvSpPr txBox="1"/>
          <p:nvPr/>
        </p:nvSpPr>
        <p:spPr>
          <a:xfrm>
            <a:off x="8776142" y="470283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CEE14-7F0E-630E-9CCB-641AA57507F3}"/>
              </a:ext>
            </a:extLst>
          </p:cNvPr>
          <p:cNvSpPr txBox="1"/>
          <p:nvPr/>
        </p:nvSpPr>
        <p:spPr>
          <a:xfrm>
            <a:off x="10247595" y="470283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FE141-3274-51EF-2372-60AAFAFA0C21}"/>
              </a:ext>
            </a:extLst>
          </p:cNvPr>
          <p:cNvSpPr txBox="1"/>
          <p:nvPr/>
        </p:nvSpPr>
        <p:spPr>
          <a:xfrm>
            <a:off x="8776142" y="540500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c)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76338E-F81C-1F26-34A8-6A14B6602B2A}"/>
              </a:ext>
            </a:extLst>
          </p:cNvPr>
          <p:cNvSpPr txBox="1"/>
          <p:nvPr/>
        </p:nvSpPr>
        <p:spPr>
          <a:xfrm>
            <a:off x="10224653" y="540500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914185-6524-ABCE-4F9B-A91C1EE352A6}"/>
              </a:ext>
            </a:extLst>
          </p:cNvPr>
          <p:cNvSpPr txBox="1"/>
          <p:nvPr/>
        </p:nvSpPr>
        <p:spPr>
          <a:xfrm>
            <a:off x="8802101" y="61062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e)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7955C-209F-CF61-D5C4-A536BDA1DC08}"/>
              </a:ext>
            </a:extLst>
          </p:cNvPr>
          <p:cNvSpPr txBox="1"/>
          <p:nvPr/>
        </p:nvSpPr>
        <p:spPr>
          <a:xfrm>
            <a:off x="10283685" y="610627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f)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BE0A7B-21C6-71FB-2E7A-52F99D3F489C}"/>
                  </a:ext>
                </a:extLst>
              </p:cNvPr>
              <p:cNvSpPr txBox="1"/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BE0A7B-21C6-71FB-2E7A-52F99D3F4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26F94-08FF-94D7-7B83-8F1DE4EE3C18}"/>
                  </a:ext>
                </a:extLst>
              </p:cNvPr>
              <p:cNvSpPr txBox="1"/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226F94-08FF-94D7-7B83-8F1DE4EE3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blipFill>
                <a:blip r:embed="rId12"/>
                <a:stretch>
                  <a:fillRect l="-588" t="-1020" r="-191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2155F2-71D5-7464-537B-BB806F8247FA}"/>
                  </a:ext>
                </a:extLst>
              </p:cNvPr>
              <p:cNvSpPr txBox="1"/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symmetric with respect to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our purposes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matrix) (formal definition at the end).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2155F2-71D5-7464-537B-BB806F824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223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0763D-40BE-234B-F357-6A876DD16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3CE2EB-A516-D92D-EF63-8287CAD12726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03B9E6C-2D50-4318-8439-072A6D5A1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1" y="2377692"/>
            <a:ext cx="4384908" cy="4423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985553-9BC1-00AD-62F3-67C116D9CE77}"/>
                  </a:ext>
                </a:extLst>
              </p:cNvPr>
              <p:cNvSpPr txBox="1"/>
              <p:nvPr/>
            </p:nvSpPr>
            <p:spPr>
              <a:xfrm>
                <a:off x="4786041" y="3429000"/>
                <a:ext cx="71551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Two ways to establish symmetry:</a:t>
                </a:r>
              </a:p>
              <a:p>
                <a:pPr marL="342900" indent="-342900">
                  <a:buAutoNum type="arabicParenR"/>
                </a:pPr>
                <a:r>
                  <a:rPr lang="en-US" dirty="0">
                    <a:latin typeface="Helvetica Neue" panose="02000803000000090004" pitchFamily="2" charset="0"/>
                  </a:rPr>
                  <a:t>Verify the criteria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Proof: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acc>
                      <m:accPr>
                        <m:chr m:val="̇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  <a:p>
                <a:r>
                  <a:rPr lang="en-US" dirty="0">
                    <a:latin typeface="Helvetica Neue" panose="02000803000000090004" pitchFamily="2" charset="0"/>
                  </a:rPr>
                  <a:t>2) Just look at the vector field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985553-9BC1-00AD-62F3-67C116D9C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41" y="3429000"/>
                <a:ext cx="7155180" cy="1200329"/>
              </a:xfrm>
              <a:prstGeom prst="rect">
                <a:avLst/>
              </a:prstGeom>
              <a:blipFill>
                <a:blip r:embed="rId4"/>
                <a:stretch>
                  <a:fillRect l="-681" t="-3061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C21DB98-DE7F-58CE-663D-3C4F4657B1BA}"/>
              </a:ext>
            </a:extLst>
          </p:cNvPr>
          <p:cNvSpPr txBox="1"/>
          <p:nvPr/>
        </p:nvSpPr>
        <p:spPr>
          <a:xfrm>
            <a:off x="4786041" y="5238748"/>
            <a:ext cx="348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Under what transformation(s) is the system equivariant: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F729F-A67F-16A5-D8AB-869B0A2A2FCC}"/>
                  </a:ext>
                </a:extLst>
              </p:cNvPr>
              <p:cNvSpPr txBox="1"/>
              <p:nvPr/>
            </p:nvSpPr>
            <p:spPr>
              <a:xfrm>
                <a:off x="9114882" y="4657434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F729F-A67F-16A5-D8AB-869B0A2A2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882" y="4657434"/>
                <a:ext cx="933269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F68DDF-0AC6-3534-09D4-17D9185B520E}"/>
                  </a:ext>
                </a:extLst>
              </p:cNvPr>
              <p:cNvSpPr txBox="1"/>
              <p:nvPr/>
            </p:nvSpPr>
            <p:spPr>
              <a:xfrm>
                <a:off x="10614225" y="5359607"/>
                <a:ext cx="93326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F68DDF-0AC6-3534-09D4-17D9185B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225" y="5359607"/>
                <a:ext cx="933268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B21612-C480-7218-5250-A9DD3584618F}"/>
                  </a:ext>
                </a:extLst>
              </p:cNvPr>
              <p:cNvSpPr txBox="1"/>
              <p:nvPr/>
            </p:nvSpPr>
            <p:spPr>
              <a:xfrm>
                <a:off x="9157894" y="5366562"/>
                <a:ext cx="760144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B21612-C480-7218-5250-A9DD35846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894" y="5366562"/>
                <a:ext cx="760144" cy="460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36A5F-1C87-26DB-2279-5C595D07CA39}"/>
                  </a:ext>
                </a:extLst>
              </p:cNvPr>
              <p:cNvSpPr txBox="1"/>
              <p:nvPr/>
            </p:nvSpPr>
            <p:spPr>
              <a:xfrm>
                <a:off x="10614226" y="4657434"/>
                <a:ext cx="11063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36A5F-1C87-26DB-2279-5C595D07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226" y="4657434"/>
                <a:ext cx="1106393" cy="461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A73BF7-EEE4-C051-8DF9-AD36B3D5E8F2}"/>
                  </a:ext>
                </a:extLst>
              </p:cNvPr>
              <p:cNvSpPr txBox="1"/>
              <p:nvPr/>
            </p:nvSpPr>
            <p:spPr>
              <a:xfrm>
                <a:off x="9114882" y="6073895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A73BF7-EEE4-C051-8DF9-AD36B3D5E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882" y="6073895"/>
                <a:ext cx="933269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845EB0-9DF8-65B6-6287-93C25D5A99E9}"/>
                  </a:ext>
                </a:extLst>
              </p:cNvPr>
              <p:cNvSpPr txBox="1"/>
              <p:nvPr/>
            </p:nvSpPr>
            <p:spPr>
              <a:xfrm>
                <a:off x="10614225" y="6059985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845EB0-9DF8-65B6-6287-93C25D5A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225" y="6059985"/>
                <a:ext cx="933269" cy="4619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DBA35C9-7D88-9A50-2566-A6D054EC0F1C}"/>
              </a:ext>
            </a:extLst>
          </p:cNvPr>
          <p:cNvSpPr txBox="1"/>
          <p:nvPr/>
        </p:nvSpPr>
        <p:spPr>
          <a:xfrm>
            <a:off x="8776142" y="470283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04900-10B3-11FA-4237-14074D3CB075}"/>
              </a:ext>
            </a:extLst>
          </p:cNvPr>
          <p:cNvSpPr txBox="1"/>
          <p:nvPr/>
        </p:nvSpPr>
        <p:spPr>
          <a:xfrm>
            <a:off x="10247595" y="470283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b)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4134A-6926-AC91-C466-C7F981614690}"/>
              </a:ext>
            </a:extLst>
          </p:cNvPr>
          <p:cNvSpPr txBox="1"/>
          <p:nvPr/>
        </p:nvSpPr>
        <p:spPr>
          <a:xfrm>
            <a:off x="8776142" y="540500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c)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0DB3F-60F8-F2AD-A872-1244664B7E7C}"/>
              </a:ext>
            </a:extLst>
          </p:cNvPr>
          <p:cNvSpPr txBox="1"/>
          <p:nvPr/>
        </p:nvSpPr>
        <p:spPr>
          <a:xfrm>
            <a:off x="10224653" y="540500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FBCF2-9250-CA1C-9876-DD59665BDBE1}"/>
              </a:ext>
            </a:extLst>
          </p:cNvPr>
          <p:cNvSpPr txBox="1"/>
          <p:nvPr/>
        </p:nvSpPr>
        <p:spPr>
          <a:xfrm>
            <a:off x="8802101" y="61062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e)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828DD-7913-652B-2082-6CCAF564CFF9}"/>
              </a:ext>
            </a:extLst>
          </p:cNvPr>
          <p:cNvSpPr txBox="1"/>
          <p:nvPr/>
        </p:nvSpPr>
        <p:spPr>
          <a:xfrm>
            <a:off x="10283685" y="610627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f)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212F76-1CBA-35B2-8672-D968B17A01BC}"/>
                  </a:ext>
                </a:extLst>
              </p:cNvPr>
              <p:cNvSpPr txBox="1"/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212F76-1CBA-35B2-8672-D968B17A0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C9BC12-E6A4-8F87-422B-DC196630953A}"/>
                  </a:ext>
                </a:extLst>
              </p:cNvPr>
              <p:cNvSpPr txBox="1"/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C9BC12-E6A4-8F87-422B-DC1966309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blipFill>
                <a:blip r:embed="rId12"/>
                <a:stretch>
                  <a:fillRect l="-588" t="-1020" r="-191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CA0627-D087-B85A-BBBE-237C53804505}"/>
                  </a:ext>
                </a:extLst>
              </p:cNvPr>
              <p:cNvSpPr txBox="1"/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symmetric with respect to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our purposes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matrix) (formal definition at the end).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CA0627-D087-B85A-BBBE-237C53804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3616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AE5B-82E4-D530-AE0D-37289059F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5F81D9-90FE-27ED-A1AC-78D108B9E53B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23441C92-BC99-BFDA-190A-E5D9A6DD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1" y="2377692"/>
            <a:ext cx="4384908" cy="4423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E3DB7-32FB-021A-15EB-DF60F4A75BC5}"/>
              </a:ext>
            </a:extLst>
          </p:cNvPr>
          <p:cNvSpPr txBox="1"/>
          <p:nvPr/>
        </p:nvSpPr>
        <p:spPr>
          <a:xfrm>
            <a:off x="4786041" y="5238748"/>
            <a:ext cx="348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Under what transformation(s) is the system equivariant: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8CA93-131E-DAF4-C661-27A51D975AEC}"/>
                  </a:ext>
                </a:extLst>
              </p:cNvPr>
              <p:cNvSpPr txBox="1"/>
              <p:nvPr/>
            </p:nvSpPr>
            <p:spPr>
              <a:xfrm>
                <a:off x="9114882" y="4657434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8CA93-131E-DAF4-C661-27A51D975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882" y="4657434"/>
                <a:ext cx="933269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21195-6FE0-C6EA-7C64-68796CFE7459}"/>
                  </a:ext>
                </a:extLst>
              </p:cNvPr>
              <p:cNvSpPr txBox="1"/>
              <p:nvPr/>
            </p:nvSpPr>
            <p:spPr>
              <a:xfrm>
                <a:off x="10614225" y="5359607"/>
                <a:ext cx="93326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21195-6FE0-C6EA-7C64-68796CFE7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225" y="5359607"/>
                <a:ext cx="933268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D195B5-C971-2B66-5B06-C70C13285D04}"/>
                  </a:ext>
                </a:extLst>
              </p:cNvPr>
              <p:cNvSpPr txBox="1"/>
              <p:nvPr/>
            </p:nvSpPr>
            <p:spPr>
              <a:xfrm>
                <a:off x="9157894" y="5366562"/>
                <a:ext cx="760144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D195B5-C971-2B66-5B06-C70C1328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894" y="5366562"/>
                <a:ext cx="760144" cy="460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B63E3-0CA4-6E50-E70D-8338B4650024}"/>
                  </a:ext>
                </a:extLst>
              </p:cNvPr>
              <p:cNvSpPr txBox="1"/>
              <p:nvPr/>
            </p:nvSpPr>
            <p:spPr>
              <a:xfrm>
                <a:off x="10614226" y="4657434"/>
                <a:ext cx="110639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4B63E3-0CA4-6E50-E70D-8338B4650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226" y="4657434"/>
                <a:ext cx="1106393" cy="461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EA4B76-F8A4-A901-0DB1-AE6251283FFC}"/>
                  </a:ext>
                </a:extLst>
              </p:cNvPr>
              <p:cNvSpPr txBox="1"/>
              <p:nvPr/>
            </p:nvSpPr>
            <p:spPr>
              <a:xfrm>
                <a:off x="9114882" y="6073895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EA4B76-F8A4-A901-0DB1-AE625128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882" y="6073895"/>
                <a:ext cx="933269" cy="461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3EC1D2-B044-E390-A0F8-5FB511B6CD01}"/>
                  </a:ext>
                </a:extLst>
              </p:cNvPr>
              <p:cNvSpPr txBox="1"/>
              <p:nvPr/>
            </p:nvSpPr>
            <p:spPr>
              <a:xfrm>
                <a:off x="10614225" y="6059985"/>
                <a:ext cx="93326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3EC1D2-B044-E390-A0F8-5FB511B6C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225" y="6059985"/>
                <a:ext cx="933269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9907B2A-D6AD-3620-E0D7-829C59856429}"/>
              </a:ext>
            </a:extLst>
          </p:cNvPr>
          <p:cNvSpPr txBox="1"/>
          <p:nvPr/>
        </p:nvSpPr>
        <p:spPr>
          <a:xfrm>
            <a:off x="8776142" y="470283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3E38E-747A-8146-27EB-0A4940DAC629}"/>
              </a:ext>
            </a:extLst>
          </p:cNvPr>
          <p:cNvSpPr txBox="1"/>
          <p:nvPr/>
        </p:nvSpPr>
        <p:spPr>
          <a:xfrm>
            <a:off x="10247595" y="470283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b)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3C2A6-CA13-4D20-8D4C-FC931B17A527}"/>
              </a:ext>
            </a:extLst>
          </p:cNvPr>
          <p:cNvSpPr txBox="1"/>
          <p:nvPr/>
        </p:nvSpPr>
        <p:spPr>
          <a:xfrm>
            <a:off x="8776142" y="540500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c)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1EADE-D09C-4B1A-A4CA-1B0029C8AB57}"/>
              </a:ext>
            </a:extLst>
          </p:cNvPr>
          <p:cNvSpPr txBox="1"/>
          <p:nvPr/>
        </p:nvSpPr>
        <p:spPr>
          <a:xfrm>
            <a:off x="10224653" y="5405004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B8D3E-EA11-44AC-7178-872BC35F867D}"/>
              </a:ext>
            </a:extLst>
          </p:cNvPr>
          <p:cNvSpPr txBox="1"/>
          <p:nvPr/>
        </p:nvSpPr>
        <p:spPr>
          <a:xfrm>
            <a:off x="8802101" y="610627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e)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4AD8C-15E3-F3D6-CB10-D6E079467D28}"/>
              </a:ext>
            </a:extLst>
          </p:cNvPr>
          <p:cNvSpPr txBox="1"/>
          <p:nvPr/>
        </p:nvSpPr>
        <p:spPr>
          <a:xfrm>
            <a:off x="10283685" y="610627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f)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FB8295-E68D-B862-BB98-AAE7F9AD521D}"/>
                  </a:ext>
                </a:extLst>
              </p:cNvPr>
              <p:cNvSpPr txBox="1"/>
              <p:nvPr/>
            </p:nvSpPr>
            <p:spPr>
              <a:xfrm>
                <a:off x="4809873" y="3612304"/>
                <a:ext cx="69107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 Symmetry group (</a:t>
                </a:r>
                <a:r>
                  <a:rPr lang="en-US" dirty="0">
                    <a:solidFill>
                      <a:srgbClr val="FF0000"/>
                    </a:solidFill>
                    <a:latin typeface="Helvetica Neue" panose="02000803000000090004" pitchFamily="2" charset="0"/>
                  </a:rPr>
                  <a:t>permutations</a:t>
                </a:r>
                <a:r>
                  <a:rPr lang="en-US" dirty="0">
                    <a:latin typeface="Helvetica Neue" panose="02000803000000090004" pitchFamily="2" charset="0"/>
                  </a:rPr>
                  <a:t> of n options) can be used to model multi-option decision-making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FB8295-E68D-B862-BB98-AAE7F9AD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73" y="3612304"/>
                <a:ext cx="6910745" cy="646331"/>
              </a:xfrm>
              <a:prstGeom prst="rect">
                <a:avLst/>
              </a:prstGeom>
              <a:blipFill>
                <a:blip r:embed="rId10"/>
                <a:stretch>
                  <a:fillRect l="-70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86B2D47-5EBF-7511-208B-077EE91745F2}"/>
              </a:ext>
            </a:extLst>
          </p:cNvPr>
          <p:cNvSpPr/>
          <p:nvPr/>
        </p:nvSpPr>
        <p:spPr>
          <a:xfrm>
            <a:off x="8776141" y="5250627"/>
            <a:ext cx="114189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CDF154-42F6-7714-FBFA-A5463C56769E}"/>
                  </a:ext>
                </a:extLst>
              </p:cNvPr>
              <p:cNvSpPr txBox="1"/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CDF154-42F6-7714-FBFA-A5463C567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DAE82A-795E-C901-03F9-7C3EE995F36C}"/>
                  </a:ext>
                </a:extLst>
              </p:cNvPr>
              <p:cNvSpPr txBox="1"/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DAE82A-795E-C901-03F9-7C3EE995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blipFill>
                <a:blip r:embed="rId12"/>
                <a:stretch>
                  <a:fillRect l="-588" t="-1020" r="-191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13C539-7140-0BF9-55E2-7255517EEBD3}"/>
                  </a:ext>
                </a:extLst>
              </p:cNvPr>
              <p:cNvSpPr txBox="1"/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symmetric with respect to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our purposes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matrix) (formal definition at the end).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13C539-7140-0BF9-55E2-7255517EE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2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6C86C-6B21-1778-5347-B48865636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196BC51-32C0-1F70-BA14-9B078C2D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7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What are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7156CF93-CFC6-0BF0-C245-3A492F18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066">
            <a:off x="6967729" y="2391343"/>
            <a:ext cx="347129" cy="6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6DF0EB-D91D-F01D-AEB3-EBA8F4BF71B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273460" y="2017310"/>
            <a:ext cx="183167" cy="402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Question Mark and upside down question mark">
            <a:extLst>
              <a:ext uri="{FF2B5EF4-FFF2-40B4-BE49-F238E27FC236}">
                <a16:creationId xmlns:a16="http://schemas.microsoft.com/office/drawing/2014/main" id="{AE29CE59-F25D-9921-957D-A5B64EF90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1" y="2094026"/>
            <a:ext cx="579869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A14C0CC-7A2A-9953-AD2D-6F94DF2A072F}"/>
              </a:ext>
            </a:extLst>
          </p:cNvPr>
          <p:cNvSpPr txBox="1"/>
          <p:nvPr/>
        </p:nvSpPr>
        <p:spPr>
          <a:xfrm>
            <a:off x="6096000" y="1501472"/>
            <a:ext cx="222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Microscopic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543446EA-32E6-66D1-85F7-2D6936A86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8220" flipH="1">
            <a:off x="8977409" y="2431493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Myrmica">
            <a:extLst>
              <a:ext uri="{FF2B5EF4-FFF2-40B4-BE49-F238E27FC236}">
                <a16:creationId xmlns:a16="http://schemas.microsoft.com/office/drawing/2014/main" id="{99F80A31-D03B-E85D-6A2B-23AFCE550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341452" y="252870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A2061197-DB44-109C-B3E4-BC2F3A90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2740" flipH="1">
            <a:off x="9452974" y="2327536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Myrmica">
            <a:extLst>
              <a:ext uri="{FF2B5EF4-FFF2-40B4-BE49-F238E27FC236}">
                <a16:creationId xmlns:a16="http://schemas.microsoft.com/office/drawing/2014/main" id="{02807943-BF48-D9A5-5DB7-FF64FB19A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767208" y="254456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rmica">
            <a:extLst>
              <a:ext uri="{FF2B5EF4-FFF2-40B4-BE49-F238E27FC236}">
                <a16:creationId xmlns:a16="http://schemas.microsoft.com/office/drawing/2014/main" id="{82790F64-D4EC-F294-0672-0E3F7810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408" flipH="1">
            <a:off x="8778225" y="2758542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B0D18B5-7E4F-AAE4-CCBD-C1B26121A1D0}"/>
              </a:ext>
            </a:extLst>
          </p:cNvPr>
          <p:cNvSpPr txBox="1"/>
          <p:nvPr/>
        </p:nvSpPr>
        <p:spPr>
          <a:xfrm>
            <a:off x="9402321" y="1501472"/>
            <a:ext cx="2222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Macroscopic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8" name="Picture 2" descr="Myrmica">
            <a:extLst>
              <a:ext uri="{FF2B5EF4-FFF2-40B4-BE49-F238E27FC236}">
                <a16:creationId xmlns:a16="http://schemas.microsoft.com/office/drawing/2014/main" id="{816BBC3A-1C83-0A00-8D8F-111AF4F4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8649" flipV="1">
            <a:off x="10077262" y="260921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Myrmica">
            <a:extLst>
              <a:ext uri="{FF2B5EF4-FFF2-40B4-BE49-F238E27FC236}">
                <a16:creationId xmlns:a16="http://schemas.microsoft.com/office/drawing/2014/main" id="{16546C9E-9733-B807-EFB5-59FD4B6DD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0858" flipV="1">
            <a:off x="9021619" y="2721784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Myrmica">
            <a:extLst>
              <a:ext uri="{FF2B5EF4-FFF2-40B4-BE49-F238E27FC236}">
                <a16:creationId xmlns:a16="http://schemas.microsoft.com/office/drawing/2014/main" id="{75A958E9-D091-788A-9DA3-F97404CF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393274" y="262092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Myrmica">
            <a:extLst>
              <a:ext uri="{FF2B5EF4-FFF2-40B4-BE49-F238E27FC236}">
                <a16:creationId xmlns:a16="http://schemas.microsoft.com/office/drawing/2014/main" id="{213CB3BA-8A4C-A179-389E-7985F097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0632" flipV="1">
            <a:off x="10616886" y="2898715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yrmica">
            <a:extLst>
              <a:ext uri="{FF2B5EF4-FFF2-40B4-BE49-F238E27FC236}">
                <a16:creationId xmlns:a16="http://schemas.microsoft.com/office/drawing/2014/main" id="{1E8867A0-085A-3936-5989-A31C04320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10306162" y="2842687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Myrmica">
            <a:extLst>
              <a:ext uri="{FF2B5EF4-FFF2-40B4-BE49-F238E27FC236}">
                <a16:creationId xmlns:a16="http://schemas.microsoft.com/office/drawing/2014/main" id="{04B5DA61-DBE9-5226-A3BF-91DAA182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1138337" y="29935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Myrmica">
            <a:extLst>
              <a:ext uri="{FF2B5EF4-FFF2-40B4-BE49-F238E27FC236}">
                <a16:creationId xmlns:a16="http://schemas.microsoft.com/office/drawing/2014/main" id="{C1BDDF09-1DA4-FD24-4678-68C32C31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4989" flipV="1">
            <a:off x="10911904" y="287132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Myrmica">
            <a:extLst>
              <a:ext uri="{FF2B5EF4-FFF2-40B4-BE49-F238E27FC236}">
                <a16:creationId xmlns:a16="http://schemas.microsoft.com/office/drawing/2014/main" id="{C051622A-5F39-3DFE-319A-D74A88CB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28284" y="2779410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Myrmica">
            <a:extLst>
              <a:ext uri="{FF2B5EF4-FFF2-40B4-BE49-F238E27FC236}">
                <a16:creationId xmlns:a16="http://schemas.microsoft.com/office/drawing/2014/main" id="{89DF2643-745C-DDB3-4559-C6D9690F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47942" y="254414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Myrmica">
            <a:extLst>
              <a:ext uri="{FF2B5EF4-FFF2-40B4-BE49-F238E27FC236}">
                <a16:creationId xmlns:a16="http://schemas.microsoft.com/office/drawing/2014/main" id="{C36F1FF5-CE6F-7E8B-1424-8EE7749C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620418" y="2554483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 descr="Myrmica">
            <a:extLst>
              <a:ext uri="{FF2B5EF4-FFF2-40B4-BE49-F238E27FC236}">
                <a16:creationId xmlns:a16="http://schemas.microsoft.com/office/drawing/2014/main" id="{6F82E330-D566-638C-5C0E-EA2BD6F1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817727" y="23421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753B77-50FB-0C2B-191F-D2764C8E0126}"/>
              </a:ext>
            </a:extLst>
          </p:cNvPr>
          <p:cNvSpPr txBox="1"/>
          <p:nvPr/>
        </p:nvSpPr>
        <p:spPr>
          <a:xfrm>
            <a:off x="1201004" y="5817979"/>
            <a:ext cx="355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We want to describe ant trails </a:t>
            </a:r>
            <a:endParaRPr lang="en-GB" dirty="0">
              <a:latin typeface="Helvetica Neue" panose="02000803000000090004" pitchFamily="2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D1A6533-AC62-27F8-8B23-84449FB40444}"/>
              </a:ext>
            </a:extLst>
          </p:cNvPr>
          <p:cNvCxnSpPr>
            <a:cxnSpLocks/>
          </p:cNvCxnSpPr>
          <p:nvPr/>
        </p:nvCxnSpPr>
        <p:spPr>
          <a:xfrm flipV="1">
            <a:off x="9588728" y="2416387"/>
            <a:ext cx="136524" cy="36874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0415CF-5E58-317F-EAA3-04D2332E1552}"/>
              </a:ext>
            </a:extLst>
          </p:cNvPr>
          <p:cNvCxnSpPr>
            <a:cxnSpLocks/>
          </p:cNvCxnSpPr>
          <p:nvPr/>
        </p:nvCxnSpPr>
        <p:spPr>
          <a:xfrm flipV="1">
            <a:off x="8825906" y="2230093"/>
            <a:ext cx="3167501" cy="1749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Question Mark and upside down question mark">
            <a:extLst>
              <a:ext uri="{FF2B5EF4-FFF2-40B4-BE49-F238E27FC236}">
                <a16:creationId xmlns:a16="http://schemas.microsoft.com/office/drawing/2014/main" id="{1C787631-69F0-9469-0D69-B3F12B17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89" y="2309870"/>
            <a:ext cx="404422" cy="2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ow do Ants Communicate? - Bug House Pest Control">
            <a:extLst>
              <a:ext uri="{FF2B5EF4-FFF2-40B4-BE49-F238E27FC236}">
                <a16:creationId xmlns:a16="http://schemas.microsoft.com/office/drawing/2014/main" id="{03B9C27F-92DB-34D9-F1DC-63D1409B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5" y="2772518"/>
            <a:ext cx="5563810" cy="37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C4DA1C-622F-85A5-F278-523E6A095801}"/>
              </a:ext>
            </a:extLst>
          </p:cNvPr>
          <p:cNvSpPr txBox="1"/>
          <p:nvPr/>
        </p:nvSpPr>
        <p:spPr>
          <a:xfrm>
            <a:off x="1309766" y="1939759"/>
            <a:ext cx="355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We want to describe ant trails 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536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1B8D6-43D5-D2C1-BC77-1B8949D7E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E0BFD8-60B1-A6A5-E745-E23BAD2B1E83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1181369-2B50-BBE4-689B-35529AE09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1" y="2377692"/>
            <a:ext cx="4384908" cy="4423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EA5D55-9744-ADAA-5829-9984E6856E47}"/>
                  </a:ext>
                </a:extLst>
              </p:cNvPr>
              <p:cNvSpPr txBox="1"/>
              <p:nvPr/>
            </p:nvSpPr>
            <p:spPr>
              <a:xfrm>
                <a:off x="4809874" y="4959229"/>
                <a:ext cx="39499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Is the shape symmetric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? </a:t>
                </a:r>
              </a:p>
              <a:p>
                <a:pPr marL="342900" indent="-342900">
                  <a:buAutoNum type="alphaLcParenR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Helvetica Neue" panose="02000803000000090004" pitchFamily="2" charset="0"/>
                  </a:rPr>
                  <a:t>No</a:t>
                </a:r>
              </a:p>
              <a:p>
                <a:pPr marL="342900" indent="-342900">
                  <a:buAutoNum type="alphaLcParenR"/>
                </a:pPr>
                <a:r>
                  <a:rPr lang="en-US" dirty="0">
                    <a:latin typeface="Helvetica Neue" panose="02000803000000090004" pitchFamily="2" charset="0"/>
                  </a:rPr>
                  <a:t>Yes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EA5D55-9744-ADAA-5829-9984E6856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74" y="4959229"/>
                <a:ext cx="3949976" cy="923330"/>
              </a:xfrm>
              <a:prstGeom prst="rect">
                <a:avLst/>
              </a:prstGeom>
              <a:blipFill>
                <a:blip r:embed="rId4"/>
                <a:stretch>
                  <a:fillRect l="-123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DFE4E2-3385-C396-CC7E-6C9BBA0A0FC7}"/>
              </a:ext>
            </a:extLst>
          </p:cNvPr>
          <p:cNvCxnSpPr>
            <a:cxnSpLocks/>
          </p:cNvCxnSpPr>
          <p:nvPr/>
        </p:nvCxnSpPr>
        <p:spPr>
          <a:xfrm>
            <a:off x="9233271" y="5222618"/>
            <a:ext cx="0" cy="77792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C1113A-FA13-73B9-9A9C-6B5B94142E13}"/>
              </a:ext>
            </a:extLst>
          </p:cNvPr>
          <p:cNvCxnSpPr>
            <a:cxnSpLocks/>
          </p:cNvCxnSpPr>
          <p:nvPr/>
        </p:nvCxnSpPr>
        <p:spPr>
          <a:xfrm>
            <a:off x="9233271" y="5222618"/>
            <a:ext cx="750627" cy="1047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CD63C4-D278-8BF9-5C23-47D88DC41BC7}"/>
              </a:ext>
            </a:extLst>
          </p:cNvPr>
          <p:cNvCxnSpPr>
            <a:cxnSpLocks/>
          </p:cNvCxnSpPr>
          <p:nvPr/>
        </p:nvCxnSpPr>
        <p:spPr>
          <a:xfrm>
            <a:off x="9233270" y="6000540"/>
            <a:ext cx="75062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785AA7-2D06-7D0C-9E62-21CB01F47EC0}"/>
              </a:ext>
            </a:extLst>
          </p:cNvPr>
          <p:cNvCxnSpPr>
            <a:cxnSpLocks/>
          </p:cNvCxnSpPr>
          <p:nvPr/>
        </p:nvCxnSpPr>
        <p:spPr>
          <a:xfrm>
            <a:off x="9983897" y="5233093"/>
            <a:ext cx="0" cy="76744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DD56300-4856-FE27-5A3A-27377EAD8EC6}"/>
              </a:ext>
            </a:extLst>
          </p:cNvPr>
          <p:cNvSpPr txBox="1"/>
          <p:nvPr/>
        </p:nvSpPr>
        <p:spPr>
          <a:xfrm>
            <a:off x="9010244" y="49477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1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164765-A6C6-E8E1-4E5A-FDECA61DE35B}"/>
              </a:ext>
            </a:extLst>
          </p:cNvPr>
          <p:cNvSpPr txBox="1"/>
          <p:nvPr/>
        </p:nvSpPr>
        <p:spPr>
          <a:xfrm>
            <a:off x="9902961" y="49648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2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BE9D39-3274-602F-FF00-D92614F12824}"/>
              </a:ext>
            </a:extLst>
          </p:cNvPr>
          <p:cNvSpPr txBox="1"/>
          <p:nvPr/>
        </p:nvSpPr>
        <p:spPr>
          <a:xfrm>
            <a:off x="9946150" y="5970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3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2AB2BF-5FA6-3673-7FE2-E468EA58510B}"/>
              </a:ext>
            </a:extLst>
          </p:cNvPr>
          <p:cNvSpPr txBox="1"/>
          <p:nvPr/>
        </p:nvSpPr>
        <p:spPr>
          <a:xfrm>
            <a:off x="9010244" y="59675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4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99361F-E46C-4B8C-0BB9-CC0006B43B2F}"/>
                  </a:ext>
                </a:extLst>
              </p:cNvPr>
              <p:cNvSpPr txBox="1"/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99361F-E46C-4B8C-0BB9-CC0006B43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0581C6-46B9-BA61-9AD9-A4C0A009E740}"/>
                  </a:ext>
                </a:extLst>
              </p:cNvPr>
              <p:cNvSpPr txBox="1"/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0581C6-46B9-BA61-9AD9-A4C0A009E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blipFill>
                <a:blip r:embed="rId6"/>
                <a:stretch>
                  <a:fillRect l="-588" t="-1020" r="-191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25D4552-2A70-347A-841D-F5B40AFDC99B}"/>
                  </a:ext>
                </a:extLst>
              </p:cNvPr>
              <p:cNvSpPr txBox="1"/>
              <p:nvPr/>
            </p:nvSpPr>
            <p:spPr>
              <a:xfrm>
                <a:off x="4809873" y="3612304"/>
                <a:ext cx="69107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 Symmetry group (</a:t>
                </a:r>
                <a:r>
                  <a:rPr lang="en-US" dirty="0">
                    <a:solidFill>
                      <a:srgbClr val="FF0000"/>
                    </a:solidFill>
                    <a:latin typeface="Helvetica Neue" panose="02000803000000090004" pitchFamily="2" charset="0"/>
                  </a:rPr>
                  <a:t>permutations</a:t>
                </a:r>
                <a:r>
                  <a:rPr lang="en-US" dirty="0">
                    <a:latin typeface="Helvetica Neue" panose="02000803000000090004" pitchFamily="2" charset="0"/>
                  </a:rPr>
                  <a:t> of n options) can be used to model multi-option decision-making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25D4552-2A70-347A-841D-F5B40AFD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73" y="3612304"/>
                <a:ext cx="6910745" cy="646331"/>
              </a:xfrm>
              <a:prstGeom prst="rect">
                <a:avLst/>
              </a:prstGeom>
              <a:blipFill>
                <a:blip r:embed="rId7"/>
                <a:stretch>
                  <a:fillRect l="-70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026CF48-F18D-9AFE-706F-58E2BCDA445E}"/>
                  </a:ext>
                </a:extLst>
              </p:cNvPr>
              <p:cNvSpPr txBox="1"/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symmetric with respect to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our purposes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matrix) (formal definition at the end).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026CF48-F18D-9AFE-706F-58E2BCDA4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blipFill>
                <a:blip r:embed="rId8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507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0963-7285-D6DD-DEA2-128A4384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B1F1B7C-19D5-E0EA-3647-D89C3754AF8E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DA8F46D0-1652-7BD3-F748-4CC471AF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1" y="2377692"/>
            <a:ext cx="4384908" cy="4423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F83D0A-EF95-A8E0-59B2-E84ADC1F9F8F}"/>
                  </a:ext>
                </a:extLst>
              </p:cNvPr>
              <p:cNvSpPr txBox="1"/>
              <p:nvPr/>
            </p:nvSpPr>
            <p:spPr>
              <a:xfrm>
                <a:off x="4809874" y="4959229"/>
                <a:ext cx="39499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Is the shape symmetric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? </a:t>
                </a:r>
              </a:p>
              <a:p>
                <a:pPr marL="342900" indent="-342900">
                  <a:buAutoNum type="alphaLcParenR"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803000000090004" pitchFamily="2" charset="0"/>
                  </a:rPr>
                  <a:t>No</a:t>
                </a:r>
              </a:p>
              <a:p>
                <a:pPr marL="342900" indent="-342900">
                  <a:buAutoNum type="alphaLcParenR"/>
                </a:pPr>
                <a:r>
                  <a:rPr lang="en-US" dirty="0">
                    <a:latin typeface="Helvetica Neue" panose="02000803000000090004" pitchFamily="2" charset="0"/>
                  </a:rPr>
                  <a:t>Yes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F83D0A-EF95-A8E0-59B2-E84ADC1F9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74" y="4959229"/>
                <a:ext cx="3949976" cy="923330"/>
              </a:xfrm>
              <a:prstGeom prst="rect">
                <a:avLst/>
              </a:prstGeom>
              <a:blipFill>
                <a:blip r:embed="rId4"/>
                <a:stretch>
                  <a:fillRect l="-1235" t="-3974" b="-9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EE82BF-D965-D3DD-FF8E-61CD6B9B6B21}"/>
              </a:ext>
            </a:extLst>
          </p:cNvPr>
          <p:cNvCxnSpPr>
            <a:cxnSpLocks/>
          </p:cNvCxnSpPr>
          <p:nvPr/>
        </p:nvCxnSpPr>
        <p:spPr>
          <a:xfrm>
            <a:off x="9233271" y="5222618"/>
            <a:ext cx="0" cy="77792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E02ECE-6BF5-3C70-D188-BA191A5A1D9E}"/>
              </a:ext>
            </a:extLst>
          </p:cNvPr>
          <p:cNvCxnSpPr>
            <a:cxnSpLocks/>
          </p:cNvCxnSpPr>
          <p:nvPr/>
        </p:nvCxnSpPr>
        <p:spPr>
          <a:xfrm>
            <a:off x="9233271" y="5222618"/>
            <a:ext cx="750627" cy="1047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46FF87-C7B7-14DD-1D38-A0BA2B13BB0D}"/>
              </a:ext>
            </a:extLst>
          </p:cNvPr>
          <p:cNvCxnSpPr>
            <a:cxnSpLocks/>
          </p:cNvCxnSpPr>
          <p:nvPr/>
        </p:nvCxnSpPr>
        <p:spPr>
          <a:xfrm>
            <a:off x="9233270" y="6000540"/>
            <a:ext cx="75062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CE0761-03FE-0D4A-C01A-F14203B9BEF6}"/>
              </a:ext>
            </a:extLst>
          </p:cNvPr>
          <p:cNvCxnSpPr>
            <a:cxnSpLocks/>
          </p:cNvCxnSpPr>
          <p:nvPr/>
        </p:nvCxnSpPr>
        <p:spPr>
          <a:xfrm>
            <a:off x="9983897" y="5233093"/>
            <a:ext cx="0" cy="76744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7DD30E-74A5-E269-CB68-5020E69CC3DC}"/>
              </a:ext>
            </a:extLst>
          </p:cNvPr>
          <p:cNvSpPr txBox="1"/>
          <p:nvPr/>
        </p:nvSpPr>
        <p:spPr>
          <a:xfrm>
            <a:off x="9010244" y="49477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1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D7AF86-0114-761F-3238-F99D251116D7}"/>
              </a:ext>
            </a:extLst>
          </p:cNvPr>
          <p:cNvSpPr txBox="1"/>
          <p:nvPr/>
        </p:nvSpPr>
        <p:spPr>
          <a:xfrm>
            <a:off x="9902961" y="49648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2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7D9438-A8DE-C0D9-F02C-79B8FAC93AA3}"/>
              </a:ext>
            </a:extLst>
          </p:cNvPr>
          <p:cNvSpPr txBox="1"/>
          <p:nvPr/>
        </p:nvSpPr>
        <p:spPr>
          <a:xfrm>
            <a:off x="9946150" y="59703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3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A67319-6D7B-7616-3036-1CF6823E7CA7}"/>
              </a:ext>
            </a:extLst>
          </p:cNvPr>
          <p:cNvSpPr txBox="1"/>
          <p:nvPr/>
        </p:nvSpPr>
        <p:spPr>
          <a:xfrm>
            <a:off x="9010244" y="59675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4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B3748F-36F6-B096-BDCB-8DF061B57F28}"/>
              </a:ext>
            </a:extLst>
          </p:cNvPr>
          <p:cNvCxnSpPr>
            <a:cxnSpLocks/>
          </p:cNvCxnSpPr>
          <p:nvPr/>
        </p:nvCxnSpPr>
        <p:spPr>
          <a:xfrm>
            <a:off x="10898278" y="5262142"/>
            <a:ext cx="0" cy="77792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59D72E-0201-32E8-8F22-4E0F7BFE548D}"/>
              </a:ext>
            </a:extLst>
          </p:cNvPr>
          <p:cNvCxnSpPr>
            <a:cxnSpLocks/>
          </p:cNvCxnSpPr>
          <p:nvPr/>
        </p:nvCxnSpPr>
        <p:spPr>
          <a:xfrm>
            <a:off x="10898277" y="5259421"/>
            <a:ext cx="758892" cy="77519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731F47-7A76-FB0A-CAA4-4A1A3E771BE8}"/>
              </a:ext>
            </a:extLst>
          </p:cNvPr>
          <p:cNvCxnSpPr>
            <a:cxnSpLocks/>
          </p:cNvCxnSpPr>
          <p:nvPr/>
        </p:nvCxnSpPr>
        <p:spPr>
          <a:xfrm flipV="1">
            <a:off x="10898277" y="5259421"/>
            <a:ext cx="758892" cy="78064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4BE8E5-9399-787D-9FA4-8AA0BF0D4763}"/>
              </a:ext>
            </a:extLst>
          </p:cNvPr>
          <p:cNvCxnSpPr>
            <a:cxnSpLocks/>
          </p:cNvCxnSpPr>
          <p:nvPr/>
        </p:nvCxnSpPr>
        <p:spPr>
          <a:xfrm>
            <a:off x="11648904" y="5272617"/>
            <a:ext cx="0" cy="76744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023B63-D001-FEDD-CC3C-6B809022A419}"/>
              </a:ext>
            </a:extLst>
          </p:cNvPr>
          <p:cNvSpPr txBox="1"/>
          <p:nvPr/>
        </p:nvSpPr>
        <p:spPr>
          <a:xfrm>
            <a:off x="10675251" y="49873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1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ADA28-BCC2-B91C-9D37-5D29702454C1}"/>
              </a:ext>
            </a:extLst>
          </p:cNvPr>
          <p:cNvSpPr txBox="1"/>
          <p:nvPr/>
        </p:nvSpPr>
        <p:spPr>
          <a:xfrm>
            <a:off x="11648904" y="60057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2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9A771-21E4-11C5-6D7F-CE135C282DD8}"/>
              </a:ext>
            </a:extLst>
          </p:cNvPr>
          <p:cNvSpPr txBox="1"/>
          <p:nvPr/>
        </p:nvSpPr>
        <p:spPr>
          <a:xfrm>
            <a:off x="11657169" y="49648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3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F863B-05C6-409A-B608-853B992D074D}"/>
              </a:ext>
            </a:extLst>
          </p:cNvPr>
          <p:cNvSpPr txBox="1"/>
          <p:nvPr/>
        </p:nvSpPr>
        <p:spPr>
          <a:xfrm>
            <a:off x="10675251" y="60071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panose="02000803000000090004" pitchFamily="2" charset="0"/>
              </a:rPr>
              <a:t>4</a:t>
            </a:r>
            <a:endParaRPr lang="en-GB" sz="1400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B58838-0CA1-E3C0-4959-ADF529C83AE5}"/>
                  </a:ext>
                </a:extLst>
              </p:cNvPr>
              <p:cNvSpPr txBox="1"/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B58838-0CA1-E3C0-4959-ADF529C83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3CDF6-11C1-319D-3ADA-885AA0A55E34}"/>
                  </a:ext>
                </a:extLst>
              </p:cNvPr>
              <p:cNvSpPr txBox="1"/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C3CDF6-11C1-319D-3ADA-885AA0A5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blipFill>
                <a:blip r:embed="rId6"/>
                <a:stretch>
                  <a:fillRect l="-588" t="-1020" r="-191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8D1C5-6DCD-025F-FD93-B93CF97B25A7}"/>
                  </a:ext>
                </a:extLst>
              </p:cNvPr>
              <p:cNvSpPr txBox="1"/>
              <p:nvPr/>
            </p:nvSpPr>
            <p:spPr>
              <a:xfrm>
                <a:off x="4809873" y="3612304"/>
                <a:ext cx="69107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Helvetica Neue" panose="02000803000000090004" pitchFamily="2" charset="0"/>
                  </a:rPr>
                  <a:t> Symmetry group (</a:t>
                </a:r>
                <a:r>
                  <a:rPr lang="en-US" dirty="0">
                    <a:solidFill>
                      <a:srgbClr val="FF0000"/>
                    </a:solidFill>
                    <a:latin typeface="Helvetica Neue" panose="02000803000000090004" pitchFamily="2" charset="0"/>
                  </a:rPr>
                  <a:t>permutations</a:t>
                </a:r>
                <a:r>
                  <a:rPr lang="en-US" dirty="0">
                    <a:latin typeface="Helvetica Neue" panose="02000803000000090004" pitchFamily="2" charset="0"/>
                  </a:rPr>
                  <a:t> of n options) can be used to model multi-option decision-making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E8D1C5-6DCD-025F-FD93-B93CF97B2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73" y="3612304"/>
                <a:ext cx="6910745" cy="646331"/>
              </a:xfrm>
              <a:prstGeom prst="rect">
                <a:avLst/>
              </a:prstGeom>
              <a:blipFill>
                <a:blip r:embed="rId7"/>
                <a:stretch>
                  <a:fillRect l="-705"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F2F6-43B5-9192-381E-A84F824B839C}"/>
                  </a:ext>
                </a:extLst>
              </p:cNvPr>
              <p:cNvSpPr txBox="1"/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symmetric with respect to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our purposes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matrix) (formal definition at the end).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F2F6-43B5-9192-381E-A84F824B8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blipFill>
                <a:blip r:embed="rId8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302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3EECE-5A68-F08B-2513-E0B47828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DE3AC92-12DE-9D49-659D-13F227835003}"/>
              </a:ext>
            </a:extLst>
          </p:cNvPr>
          <p:cNvSpPr txBox="1">
            <a:spLocks/>
          </p:cNvSpPr>
          <p:nvPr/>
        </p:nvSpPr>
        <p:spPr>
          <a:xfrm>
            <a:off x="831850" y="27548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Symmetries in dynamical systems</a:t>
            </a:r>
            <a:endParaRPr lang="en-GB" sz="360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F393107-DE52-6287-8ACC-BA6085AFE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1" y="2377692"/>
            <a:ext cx="4384908" cy="4423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8C4A9A-F293-72A4-409D-DA0EEA166CDC}"/>
              </a:ext>
            </a:extLst>
          </p:cNvPr>
          <p:cNvSpPr txBox="1"/>
          <p:nvPr/>
        </p:nvSpPr>
        <p:spPr>
          <a:xfrm>
            <a:off x="4887119" y="4154931"/>
            <a:ext cx="6871222" cy="1569660"/>
          </a:xfrm>
          <a:prstGeom prst="rect">
            <a:avLst/>
          </a:prstGeom>
          <a:solidFill>
            <a:srgbClr val="10FF1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Neue" panose="02000803000000090004" pitchFamily="2" charset="0"/>
              </a:rPr>
              <a:t>Symmetric systems can have non−symmetric solutions: this is symmetry breaking</a:t>
            </a:r>
            <a:endParaRPr lang="en-GB" sz="3200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9D4D70-998B-6CE0-780B-D16A0D1CC8F7}"/>
                  </a:ext>
                </a:extLst>
              </p:cNvPr>
              <p:cNvSpPr txBox="1"/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𝑠𝑒𝑙𝑓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9D4D70-998B-6CE0-780B-D16A0D1CC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244" y="2525270"/>
                <a:ext cx="1939687" cy="690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11C1AC-46F1-6446-196D-452D7A8CACC4}"/>
                  </a:ext>
                </a:extLst>
              </p:cNvPr>
              <p:cNvSpPr txBox="1"/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𝑠𝑒𝑙𝑓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11C1AC-46F1-6446-196D-452D7A8CA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999" y="2571437"/>
                <a:ext cx="4148508" cy="598497"/>
              </a:xfrm>
              <a:prstGeom prst="rect">
                <a:avLst/>
              </a:prstGeom>
              <a:blipFill>
                <a:blip r:embed="rId5"/>
                <a:stretch>
                  <a:fillRect l="-588" t="-1020" r="-191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B5E227-2DE0-0E87-DB7B-2099ED3A02BD}"/>
                  </a:ext>
                </a:extLst>
              </p:cNvPr>
              <p:cNvSpPr txBox="1"/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symmetric with respect to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(for our purposes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matrix) (formal definition at the end).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B5E227-2DE0-0E87-DB7B-2099ED3A0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1300468"/>
                <a:ext cx="11806285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865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7815-829B-D31A-C1D3-BA6987BB7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7C1C-2432-00FB-C089-86066750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14" y="1144818"/>
            <a:ext cx="9926171" cy="17982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Part 6 </a:t>
            </a:r>
            <a:br>
              <a:rPr lang="en-US" dirty="0">
                <a:latin typeface="Helvetica Neue" panose="02000803000000090004" pitchFamily="2" charset="0"/>
              </a:rPr>
            </a:br>
            <a:r>
              <a:rPr lang="en-US" dirty="0">
                <a:latin typeface="Helvetica Neue" panose="02000803000000090004" pitchFamily="2" charset="0"/>
              </a:rPr>
              <a:t>The ring attractor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1D1788-C3F6-51A5-61F8-807602027809}"/>
              </a:ext>
            </a:extLst>
          </p:cNvPr>
          <p:cNvSpPr/>
          <p:nvPr/>
        </p:nvSpPr>
        <p:spPr>
          <a:xfrm>
            <a:off x="33527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1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C693D-C4D2-FA04-3AC5-45B682BA640D}"/>
              </a:ext>
            </a:extLst>
          </p:cNvPr>
          <p:cNvSpPr/>
          <p:nvPr/>
        </p:nvSpPr>
        <p:spPr>
          <a:xfrm>
            <a:off x="42671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2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220617-4F32-9C6B-F384-3A3F59869EFD}"/>
              </a:ext>
            </a:extLst>
          </p:cNvPr>
          <p:cNvSpPr/>
          <p:nvPr/>
        </p:nvSpPr>
        <p:spPr>
          <a:xfrm>
            <a:off x="51815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3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1E34B2-CDB1-3810-EC8A-B4980E31410A}"/>
              </a:ext>
            </a:extLst>
          </p:cNvPr>
          <p:cNvSpPr/>
          <p:nvPr/>
        </p:nvSpPr>
        <p:spPr>
          <a:xfrm>
            <a:off x="60959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4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DB7409-AB76-D240-507B-4F7B045F65DE}"/>
              </a:ext>
            </a:extLst>
          </p:cNvPr>
          <p:cNvSpPr/>
          <p:nvPr/>
        </p:nvSpPr>
        <p:spPr>
          <a:xfrm>
            <a:off x="70103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5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AFEAD5-9B06-9842-ABDD-07C7D8CB4420}"/>
              </a:ext>
            </a:extLst>
          </p:cNvPr>
          <p:cNvSpPr/>
          <p:nvPr/>
        </p:nvSpPr>
        <p:spPr>
          <a:xfrm>
            <a:off x="79247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6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571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F9A1-D191-31E4-AD45-F7A3A7755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555C51-8293-938B-F5D1-780F25234265}"/>
                  </a:ext>
                </a:extLst>
              </p:cNvPr>
              <p:cNvSpPr txBox="1"/>
              <p:nvPr/>
            </p:nvSpPr>
            <p:spPr>
              <a:xfrm>
                <a:off x="341299" y="1817961"/>
                <a:ext cx="1145206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1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𝑡𝑎</m:t>
                      </m:r>
                      <m:r>
                        <a:rPr lang="en-US" sz="4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𝑛h</m:t>
                      </m:r>
                      <m:r>
                        <a:rPr lang="en-US" sz="4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4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EACA2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1" i="1" smtClean="0">
                              <a:solidFill>
                                <a:srgbClr val="EACA2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40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4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sz="40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555C51-8293-938B-F5D1-780F25234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99" y="1817961"/>
                <a:ext cx="1145206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79A710D-E1BD-93D9-4A80-D4391B52A4A8}"/>
              </a:ext>
            </a:extLst>
          </p:cNvPr>
          <p:cNvSpPr txBox="1">
            <a:spLocks/>
          </p:cNvSpPr>
          <p:nvPr/>
        </p:nvSpPr>
        <p:spPr>
          <a:xfrm>
            <a:off x="2257326" y="1090271"/>
            <a:ext cx="2636748" cy="815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 panose="02000803000000090004" pitchFamily="2" charset="0"/>
              </a:rPr>
              <a:t>Direction</a:t>
            </a:r>
            <a:endParaRPr lang="en-GB" sz="2800" dirty="0">
              <a:solidFill>
                <a:schemeClr val="accent5">
                  <a:lumMod val="60000"/>
                  <a:lumOff val="4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A52FCD-BD2D-69DF-8CB8-4348CAF0E5EB}"/>
              </a:ext>
            </a:extLst>
          </p:cNvPr>
          <p:cNvSpPr txBox="1">
            <a:spLocks/>
          </p:cNvSpPr>
          <p:nvPr/>
        </p:nvSpPr>
        <p:spPr>
          <a:xfrm>
            <a:off x="4808347" y="1090272"/>
            <a:ext cx="3972104" cy="815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215F9A"/>
                </a:solidFill>
                <a:latin typeface="Helvetica Neue" panose="02000803000000090004" pitchFamily="2" charset="0"/>
              </a:rPr>
              <a:t>Interaction’s kernel</a:t>
            </a:r>
            <a:endParaRPr lang="en-GB" sz="2800" dirty="0">
              <a:solidFill>
                <a:srgbClr val="215F9A"/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8AE113-D95D-C03D-9B17-5851AC0E751A}"/>
              </a:ext>
            </a:extLst>
          </p:cNvPr>
          <p:cNvSpPr txBox="1">
            <a:spLocks/>
          </p:cNvSpPr>
          <p:nvPr/>
        </p:nvSpPr>
        <p:spPr>
          <a:xfrm>
            <a:off x="8100281" y="2422414"/>
            <a:ext cx="3119358" cy="815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Helvetica Neue" panose="02000803000000090004" pitchFamily="2" charset="0"/>
              </a:rPr>
              <a:t>Targets’ inputs</a:t>
            </a:r>
            <a:endParaRPr lang="en-GB" sz="2800" dirty="0">
              <a:solidFill>
                <a:srgbClr val="FF0000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3692E2-B79A-E12E-619F-0A864DAED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946" y="2428843"/>
            <a:ext cx="3504560" cy="81505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EACA22"/>
                </a:solidFill>
                <a:latin typeface="Helvetica Neue" panose="02000803000000090004" pitchFamily="2" charset="0"/>
              </a:rPr>
              <a:t>Network coupling u</a:t>
            </a:r>
            <a:endParaRPr lang="en-GB" sz="2800" dirty="0">
              <a:solidFill>
                <a:srgbClr val="EACA22"/>
              </a:solidFill>
              <a:latin typeface="Helvetica Neue" panose="02000803000000090004" pitchFamily="2" charset="0"/>
            </a:endParaRPr>
          </a:p>
        </p:txBody>
      </p:sp>
      <p:pic>
        <p:nvPicPr>
          <p:cNvPr id="14" name="Picture 13" descr="A graph of a function&#10;&#10;AI-generated content may be incorrect.">
            <a:extLst>
              <a:ext uri="{FF2B5EF4-FFF2-40B4-BE49-F238E27FC236}">
                <a16:creationId xmlns:a16="http://schemas.microsoft.com/office/drawing/2014/main" id="{0714F77C-8DFB-1CFA-7C22-55F192E56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63" y="3843678"/>
            <a:ext cx="4346769" cy="26080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1F9EF99-2229-920C-87AE-B4B6C6CA1351}"/>
              </a:ext>
            </a:extLst>
          </p:cNvPr>
          <p:cNvSpPr txBox="1">
            <a:spLocks/>
          </p:cNvSpPr>
          <p:nvPr/>
        </p:nvSpPr>
        <p:spPr>
          <a:xfrm>
            <a:off x="838200" y="33263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Ring attractor</a:t>
            </a:r>
            <a:endParaRPr lang="en-GB" sz="3600" dirty="0"/>
          </a:p>
        </p:txBody>
      </p:sp>
      <p:pic>
        <p:nvPicPr>
          <p:cNvPr id="16" name="Picture 15" descr="A diagram of arrows and arrows&#10;&#10;AI-generated content may be incorrect.">
            <a:extLst>
              <a:ext uri="{FF2B5EF4-FFF2-40B4-BE49-F238E27FC236}">
                <a16:creationId xmlns:a16="http://schemas.microsoft.com/office/drawing/2014/main" id="{5FE9D96E-F5D9-4752-F405-B18AF0A93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r="7616"/>
          <a:stretch>
            <a:fillRect/>
          </a:stretch>
        </p:blipFill>
        <p:spPr>
          <a:xfrm rot="16200000">
            <a:off x="851462" y="3489637"/>
            <a:ext cx="2931463" cy="295798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8DBD100-7804-FFE2-2206-1DE2AE2FC2BC}"/>
              </a:ext>
            </a:extLst>
          </p:cNvPr>
          <p:cNvSpPr txBox="1">
            <a:spLocks/>
          </p:cNvSpPr>
          <p:nvPr/>
        </p:nvSpPr>
        <p:spPr>
          <a:xfrm>
            <a:off x="4273829" y="3964422"/>
            <a:ext cx="3353034" cy="2255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215F9A"/>
                </a:solidFill>
                <a:latin typeface="Helvetica Neue" panose="02000803000000090004" pitchFamily="2" charset="0"/>
              </a:rPr>
              <a:t>Short-range excitation and long-range inhibition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50714D-5F38-A128-90CD-DE4BC2B14564}"/>
              </a:ext>
            </a:extLst>
          </p:cNvPr>
          <p:cNvCxnSpPr>
            <a:cxnSpLocks/>
            <a:stCxn id="19" idx="1"/>
            <a:endCxn id="21" idx="6"/>
          </p:cNvCxnSpPr>
          <p:nvPr/>
        </p:nvCxnSpPr>
        <p:spPr>
          <a:xfrm flipH="1" flipV="1">
            <a:off x="2505598" y="4708339"/>
            <a:ext cx="1768231" cy="383669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B638D04-C681-EA65-3EB8-A09EF41ED22D}"/>
              </a:ext>
            </a:extLst>
          </p:cNvPr>
          <p:cNvSpPr/>
          <p:nvPr/>
        </p:nvSpPr>
        <p:spPr>
          <a:xfrm>
            <a:off x="2009055" y="4448049"/>
            <a:ext cx="496543" cy="520580"/>
          </a:xfrm>
          <a:prstGeom prst="ellipse">
            <a:avLst/>
          </a:prstGeom>
          <a:solidFill>
            <a:schemeClr val="tx1">
              <a:lumMod val="65000"/>
              <a:lumOff val="35000"/>
              <a:alpha val="4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7404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E62B1-ABB5-7E51-6CF5-C0F7A0CC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B682CC-C8DA-C904-1C6D-A4BF91802E49}"/>
                  </a:ext>
                </a:extLst>
              </p:cNvPr>
              <p:cNvSpPr txBox="1"/>
              <p:nvPr/>
            </p:nvSpPr>
            <p:spPr>
              <a:xfrm>
                <a:off x="341299" y="1817961"/>
                <a:ext cx="1145206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1" i="1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𝑡𝑎</m:t>
                      </m:r>
                      <m:r>
                        <a:rPr lang="en-US" sz="4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𝑛h</m:t>
                      </m:r>
                      <m:r>
                        <a:rPr lang="en-US" sz="4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4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EACA2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1" i="1" smtClean="0">
                              <a:solidFill>
                                <a:srgbClr val="EACA2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4000" b="1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4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sz="40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B682CC-C8DA-C904-1C6D-A4BF9180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99" y="1817961"/>
                <a:ext cx="1145206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A93FB71-BDAD-EC48-22F3-0A8BFF7CFD15}"/>
              </a:ext>
            </a:extLst>
          </p:cNvPr>
          <p:cNvSpPr txBox="1">
            <a:spLocks/>
          </p:cNvSpPr>
          <p:nvPr/>
        </p:nvSpPr>
        <p:spPr>
          <a:xfrm>
            <a:off x="2257326" y="1090271"/>
            <a:ext cx="2636748" cy="815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 panose="02000803000000090004" pitchFamily="2" charset="0"/>
              </a:rPr>
              <a:t>Direction</a:t>
            </a:r>
            <a:endParaRPr lang="en-GB" sz="2800" dirty="0">
              <a:solidFill>
                <a:schemeClr val="accent5">
                  <a:lumMod val="60000"/>
                  <a:lumOff val="4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61DC0E-50AE-B688-D7BA-309B38B0D88E}"/>
              </a:ext>
            </a:extLst>
          </p:cNvPr>
          <p:cNvSpPr txBox="1">
            <a:spLocks/>
          </p:cNvSpPr>
          <p:nvPr/>
        </p:nvSpPr>
        <p:spPr>
          <a:xfrm>
            <a:off x="4808347" y="1090272"/>
            <a:ext cx="3972104" cy="815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215F9A"/>
                </a:solidFill>
                <a:latin typeface="Helvetica Neue" panose="02000803000000090004" pitchFamily="2" charset="0"/>
              </a:rPr>
              <a:t>Interaction’s kernel</a:t>
            </a:r>
            <a:endParaRPr lang="en-GB" sz="2800" dirty="0">
              <a:solidFill>
                <a:srgbClr val="215F9A"/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753E4-3C85-EE8C-8088-9643394D9FA9}"/>
              </a:ext>
            </a:extLst>
          </p:cNvPr>
          <p:cNvSpPr txBox="1">
            <a:spLocks/>
          </p:cNvSpPr>
          <p:nvPr/>
        </p:nvSpPr>
        <p:spPr>
          <a:xfrm>
            <a:off x="8100281" y="2422414"/>
            <a:ext cx="3119358" cy="815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Helvetica Neue" panose="02000803000000090004" pitchFamily="2" charset="0"/>
              </a:rPr>
              <a:t>Targets’ inputs</a:t>
            </a:r>
            <a:endParaRPr lang="en-GB" sz="2800" dirty="0">
              <a:solidFill>
                <a:srgbClr val="FF0000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152100-D928-4E35-E221-F8C760A8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946" y="2428843"/>
            <a:ext cx="3504560" cy="81505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EACA22"/>
                </a:solidFill>
                <a:latin typeface="Helvetica Neue" panose="02000803000000090004" pitchFamily="2" charset="0"/>
              </a:rPr>
              <a:t>Network coupling u</a:t>
            </a:r>
            <a:endParaRPr lang="en-GB" sz="2800" dirty="0">
              <a:solidFill>
                <a:srgbClr val="EACA22"/>
              </a:solidFill>
              <a:latin typeface="Helvetica Neue" panose="02000803000000090004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1C11BE-B6F8-BF1C-6B50-E74BC2C32621}"/>
              </a:ext>
            </a:extLst>
          </p:cNvPr>
          <p:cNvSpPr txBox="1">
            <a:spLocks/>
          </p:cNvSpPr>
          <p:nvPr/>
        </p:nvSpPr>
        <p:spPr>
          <a:xfrm>
            <a:off x="838200" y="33263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Ring attractor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C199B54-56F5-BE8C-E4EE-DBD3F31815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527" y="3896298"/>
                <a:ext cx="7260946" cy="13432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>
                    <a:latin typeface="Helvetica Neue" panose="02000803000000090004" pitchFamily="2" charset="0"/>
                  </a:rPr>
                  <a:t>Multi-option decision-making</a:t>
                </a:r>
              </a:p>
              <a:p>
                <a:pPr algn="ctr"/>
                <a:r>
                  <a:rPr lang="en-US" sz="3600" dirty="0">
                    <a:latin typeface="Helvetica Neue" panose="02000803000000090004" pitchFamily="2" charset="0"/>
                  </a:rPr>
                  <a:t>Circular symmetry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600" dirty="0">
                    <a:latin typeface="Helvetica Neue" panose="02000803000000090004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C199B54-56F5-BE8C-E4EE-DBD3F3181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527" y="3896298"/>
                <a:ext cx="7260946" cy="1343241"/>
              </a:xfrm>
              <a:prstGeom prst="rect">
                <a:avLst/>
              </a:prstGeom>
              <a:blipFill>
                <a:blip r:embed="rId3"/>
                <a:stretch>
                  <a:fillRect t="-1357" b="-6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0926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205097-2020-DAC6-76C3-5F82ADE34105}"/>
              </a:ext>
            </a:extLst>
          </p:cNvPr>
          <p:cNvSpPr txBox="1">
            <a:spLocks/>
          </p:cNvSpPr>
          <p:nvPr/>
        </p:nvSpPr>
        <p:spPr>
          <a:xfrm>
            <a:off x="838200" y="33263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Reduced model dynamic</a:t>
            </a:r>
            <a:endParaRPr lang="en-GB" sz="3600" dirty="0"/>
          </a:p>
        </p:txBody>
      </p:sp>
      <p:pic>
        <p:nvPicPr>
          <p:cNvPr id="9" name="Picture 8" descr="A graph of a network coupling&#10;&#10;AI-generated content may be incorrect.">
            <a:extLst>
              <a:ext uri="{FF2B5EF4-FFF2-40B4-BE49-F238E27FC236}">
                <a16:creationId xmlns:a16="http://schemas.microsoft.com/office/drawing/2014/main" id="{EA2DF2D3-2CFD-579B-83A3-8FA00628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84" y="1721218"/>
            <a:ext cx="5244357" cy="3146615"/>
          </a:xfrm>
          <a:prstGeom prst="rect">
            <a:avLst/>
          </a:prstGeom>
        </p:spPr>
      </p:pic>
      <p:pic>
        <p:nvPicPr>
          <p:cNvPr id="10" name="Picture 9" descr="A graph of a network coupling&#10;&#10;AI-generated content may be incorrect.">
            <a:extLst>
              <a:ext uri="{FF2B5EF4-FFF2-40B4-BE49-F238E27FC236}">
                <a16:creationId xmlns:a16="http://schemas.microsoft.com/office/drawing/2014/main" id="{8612F9C7-DC1F-512E-16B1-6AB408B57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6" y="1721218"/>
            <a:ext cx="5244357" cy="31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70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E6AF5-E94B-2901-4214-4F5579AD8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6CBF12-8FA4-DAE1-576E-E7E1518EC79B}"/>
              </a:ext>
            </a:extLst>
          </p:cNvPr>
          <p:cNvSpPr txBox="1">
            <a:spLocks/>
          </p:cNvSpPr>
          <p:nvPr/>
        </p:nvSpPr>
        <p:spPr>
          <a:xfrm>
            <a:off x="838200" y="332635"/>
            <a:ext cx="10515600" cy="791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Reduced model dynamic</a:t>
            </a:r>
            <a:endParaRPr lang="en-GB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C84E8-0C40-501F-CD94-FB17EB5B0C87}"/>
              </a:ext>
            </a:extLst>
          </p:cNvPr>
          <p:cNvSpPr txBox="1">
            <a:spLocks/>
          </p:cNvSpPr>
          <p:nvPr/>
        </p:nvSpPr>
        <p:spPr>
          <a:xfrm>
            <a:off x="3165622" y="4602829"/>
            <a:ext cx="6577947" cy="2255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 Neue" panose="02000803000000090004" pitchFamily="2" charset="0"/>
              </a:rPr>
              <a:t>What bifurcations are these?</a:t>
            </a:r>
          </a:p>
        </p:txBody>
      </p:sp>
      <p:pic>
        <p:nvPicPr>
          <p:cNvPr id="5" name="Picture 4" descr="A graph of a network coupling&#10;&#10;AI-generated content may be incorrect.">
            <a:extLst>
              <a:ext uri="{FF2B5EF4-FFF2-40B4-BE49-F238E27FC236}">
                <a16:creationId xmlns:a16="http://schemas.microsoft.com/office/drawing/2014/main" id="{36D2943E-E44F-0068-7656-723DE4A1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284" y="1721218"/>
            <a:ext cx="5244357" cy="3146615"/>
          </a:xfrm>
          <a:prstGeom prst="rect">
            <a:avLst/>
          </a:prstGeom>
        </p:spPr>
      </p:pic>
      <p:pic>
        <p:nvPicPr>
          <p:cNvPr id="9" name="Picture 8" descr="A graph of a network coupling&#10;&#10;AI-generated content may be incorrect.">
            <a:extLst>
              <a:ext uri="{FF2B5EF4-FFF2-40B4-BE49-F238E27FC236}">
                <a16:creationId xmlns:a16="http://schemas.microsoft.com/office/drawing/2014/main" id="{DFF69B85-F883-04B0-BF48-884C5D13F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6" y="1721218"/>
            <a:ext cx="5244357" cy="31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451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B6BB36-721C-F7D1-1B4E-F983E740CED2}"/>
              </a:ext>
            </a:extLst>
          </p:cNvPr>
          <p:cNvSpPr txBox="1"/>
          <p:nvPr/>
        </p:nvSpPr>
        <p:spPr>
          <a:xfrm>
            <a:off x="7909344" y="5161756"/>
            <a:ext cx="222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803000000090004" pitchFamily="2" charset="0"/>
              </a:rPr>
              <a:t>A ring attractor showing off his Fourier glasses</a:t>
            </a:r>
            <a:endParaRPr lang="en-GB" sz="1000" dirty="0">
              <a:latin typeface="Helvetica Neue" panose="0200080300000009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024E18-EC9C-CF02-984D-8F53759F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35"/>
            <a:ext cx="10515600" cy="7912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Selective ultra-sensitivity</a:t>
            </a:r>
            <a:endParaRPr lang="en-GB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E8D86-0C45-D7E4-9FC3-B8DE03A9DA60}"/>
              </a:ext>
            </a:extLst>
          </p:cNvPr>
          <p:cNvSpPr txBox="1"/>
          <p:nvPr/>
        </p:nvSpPr>
        <p:spPr>
          <a:xfrm>
            <a:off x="2179893" y="6340699"/>
            <a:ext cx="783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Mathematica notebook for designing input in frequency domain</a:t>
            </a:r>
          </a:p>
        </p:txBody>
      </p:sp>
      <p:pic>
        <p:nvPicPr>
          <p:cNvPr id="3" name="Picture 2" descr="A group of different colored squares&#10;&#10;AI-generated content may be incorrect.">
            <a:extLst>
              <a:ext uri="{FF2B5EF4-FFF2-40B4-BE49-F238E27FC236}">
                <a16:creationId xmlns:a16="http://schemas.microsoft.com/office/drawing/2014/main" id="{1AA9D6D8-8F4B-3B7F-CB4C-C35C33B5E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16" y="1763712"/>
            <a:ext cx="5190191" cy="3892643"/>
          </a:xfrm>
          <a:prstGeom prst="rect">
            <a:avLst/>
          </a:prstGeom>
        </p:spPr>
      </p:pic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8DE1AEF4-3DAB-0EEC-5B82-1F762D83B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57" y="1763712"/>
            <a:ext cx="2237050" cy="33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8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1A3E-28A0-5623-6024-01B8E0CA9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5043296-25E2-CB3B-D23B-6AAD2E74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2" y="1442116"/>
            <a:ext cx="5500816" cy="2290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4CAA19-F2F9-95FD-AC07-23C47905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4" y="4191001"/>
            <a:ext cx="5500816" cy="24231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380308D-041B-238B-827D-8FB7B11D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35"/>
            <a:ext cx="10515600" cy="7912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Selective ultra-sensitivity</a:t>
            </a:r>
            <a:endParaRPr lang="en-GB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A19ED-6D6D-A71F-D28D-4A0370EC060A}"/>
              </a:ext>
            </a:extLst>
          </p:cNvPr>
          <p:cNvSpPr txBox="1"/>
          <p:nvPr/>
        </p:nvSpPr>
        <p:spPr>
          <a:xfrm>
            <a:off x="7095330" y="1064743"/>
            <a:ext cx="5030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At the critical point, a decision-maker responds to inputs that have a non-zero component when projected along the center manifold (one of the dynamics’ dominant eigenvector)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endParaRPr lang="en-US" dirty="0">
              <a:latin typeface="Helvetica Neue" panose="0200080300000009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8C02E-E925-9CE5-E26E-56B2E1FDC786}"/>
              </a:ext>
            </a:extLst>
          </p:cNvPr>
          <p:cNvSpPr txBox="1"/>
          <p:nvPr/>
        </p:nvSpPr>
        <p:spPr>
          <a:xfrm>
            <a:off x="471052" y="4168419"/>
            <a:ext cx="20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Misaligned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82513-4C4A-C827-3D93-9058B5421C9A}"/>
              </a:ext>
            </a:extLst>
          </p:cNvPr>
          <p:cNvSpPr txBox="1"/>
          <p:nvPr/>
        </p:nvSpPr>
        <p:spPr>
          <a:xfrm>
            <a:off x="471052" y="1228519"/>
            <a:ext cx="2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Partially aligned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C9E659-F4A8-A4C1-CBA5-CA1E4BC0F783}"/>
                  </a:ext>
                </a:extLst>
              </p:cNvPr>
              <p:cNvSpPr txBox="1"/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C9E659-F4A8-A4C1-CBA5-CA1E4BC0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E3B6720-5BEA-A0A8-97CF-B145D489B3CD}"/>
              </a:ext>
            </a:extLst>
          </p:cNvPr>
          <p:cNvSpPr txBox="1"/>
          <p:nvPr/>
        </p:nvSpPr>
        <p:spPr>
          <a:xfrm>
            <a:off x="4453847" y="2790402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4A7A99-86BC-1CAD-09DF-780315C4C904}"/>
                  </a:ext>
                </a:extLst>
              </p:cNvPr>
              <p:cNvSpPr txBox="1"/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solidFill>
                      <a:srgbClr val="0C0CFF"/>
                    </a:solidFill>
                  </a:rPr>
                  <a:t>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m:rPr>
                        <m:sty m:val="p"/>
                      </m:rPr>
                      <a:rPr lang="el-GR" sz="10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0C0CFF"/>
                  </a:solidFill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4A7A99-86BC-1CAD-09DF-780315C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85EAE61-3CC7-AEE0-3224-B703C6F759A8}"/>
              </a:ext>
            </a:extLst>
          </p:cNvPr>
          <p:cNvSpPr txBox="1"/>
          <p:nvPr/>
        </p:nvSpPr>
        <p:spPr>
          <a:xfrm>
            <a:off x="5755684" y="2343911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702B42-354A-F4D8-1320-3AF0E878805C}"/>
              </a:ext>
            </a:extLst>
          </p:cNvPr>
          <p:cNvSpPr/>
          <p:nvPr/>
        </p:nvSpPr>
        <p:spPr>
          <a:xfrm>
            <a:off x="3650776" y="2467021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8F1725-05A9-A5DA-9A68-4CABB2D0F56D}"/>
              </a:ext>
            </a:extLst>
          </p:cNvPr>
          <p:cNvSpPr/>
          <p:nvPr/>
        </p:nvSpPr>
        <p:spPr>
          <a:xfrm>
            <a:off x="3780430" y="5279454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80D667-9391-E319-7457-81C98AD452DF}"/>
                  </a:ext>
                </a:extLst>
              </p:cNvPr>
              <p:cNvSpPr txBox="1"/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80D667-9391-E319-7457-81C98AD45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2A66F7-7631-3A62-12C8-E2D6EE5EE20F}"/>
              </a:ext>
            </a:extLst>
          </p:cNvPr>
          <p:cNvSpPr txBox="1"/>
          <p:nvPr/>
        </p:nvSpPr>
        <p:spPr>
          <a:xfrm>
            <a:off x="4583718" y="5647449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D5CF88-44F6-79BF-F14C-8AA630D76B5B}"/>
              </a:ext>
            </a:extLst>
          </p:cNvPr>
          <p:cNvSpPr txBox="1"/>
          <p:nvPr/>
        </p:nvSpPr>
        <p:spPr>
          <a:xfrm>
            <a:off x="5885555" y="5200958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</p:spTree>
    <p:extLst>
      <p:ext uri="{BB962C8B-B14F-4D97-AF65-F5344CB8AC3E}">
        <p14:creationId xmlns:p14="http://schemas.microsoft.com/office/powerpoint/2010/main" val="172436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C159B-B213-5230-EC9A-5278B12B0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8250F89-26AD-71A5-5111-2C1B390F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7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What are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2C5E4906-124A-1BBF-0369-9BA54985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066">
            <a:off x="6967729" y="2391343"/>
            <a:ext cx="347129" cy="6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57D547-527A-8C7C-7D9A-4EBE7CC34089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273460" y="2017310"/>
            <a:ext cx="183167" cy="402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Question Mark and upside down question mark">
            <a:extLst>
              <a:ext uri="{FF2B5EF4-FFF2-40B4-BE49-F238E27FC236}">
                <a16:creationId xmlns:a16="http://schemas.microsoft.com/office/drawing/2014/main" id="{9C1EB8FC-6DB0-FF36-1C7D-2D2E43AD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1" y="2094026"/>
            <a:ext cx="579869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6F552C4-B21D-D728-184A-74AE48C1B404}"/>
              </a:ext>
            </a:extLst>
          </p:cNvPr>
          <p:cNvSpPr txBox="1"/>
          <p:nvPr/>
        </p:nvSpPr>
        <p:spPr>
          <a:xfrm>
            <a:off x="6096000" y="1501472"/>
            <a:ext cx="222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Microscopic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F2C722B5-D5A3-5E91-4E92-227832D50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8220" flipH="1">
            <a:off x="8977409" y="2431493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Myrmica">
            <a:extLst>
              <a:ext uri="{FF2B5EF4-FFF2-40B4-BE49-F238E27FC236}">
                <a16:creationId xmlns:a16="http://schemas.microsoft.com/office/drawing/2014/main" id="{7C0AF150-ED15-FED2-88CD-188F6FFA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341452" y="252870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8CF4E16B-0823-BCAB-048D-36BD1E37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2740" flipH="1">
            <a:off x="9452974" y="2327536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Myrmica">
            <a:extLst>
              <a:ext uri="{FF2B5EF4-FFF2-40B4-BE49-F238E27FC236}">
                <a16:creationId xmlns:a16="http://schemas.microsoft.com/office/drawing/2014/main" id="{5F0AEFC3-643F-ADFE-BDBC-6621CCBF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767208" y="254456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rmica">
            <a:extLst>
              <a:ext uri="{FF2B5EF4-FFF2-40B4-BE49-F238E27FC236}">
                <a16:creationId xmlns:a16="http://schemas.microsoft.com/office/drawing/2014/main" id="{12DA176A-38ED-4061-A7CF-0AB28A2B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408" flipH="1">
            <a:off x="8778225" y="2758542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51AFB24-7BBE-BD95-DBF0-2CE71EF42FBF}"/>
              </a:ext>
            </a:extLst>
          </p:cNvPr>
          <p:cNvSpPr txBox="1"/>
          <p:nvPr/>
        </p:nvSpPr>
        <p:spPr>
          <a:xfrm>
            <a:off x="9402321" y="1501472"/>
            <a:ext cx="2222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Macroscopic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8" name="Picture 2" descr="Myrmica">
            <a:extLst>
              <a:ext uri="{FF2B5EF4-FFF2-40B4-BE49-F238E27FC236}">
                <a16:creationId xmlns:a16="http://schemas.microsoft.com/office/drawing/2014/main" id="{A0B669EF-C0EF-FB88-1A62-34CC4426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8649" flipV="1">
            <a:off x="10077262" y="260921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Myrmica">
            <a:extLst>
              <a:ext uri="{FF2B5EF4-FFF2-40B4-BE49-F238E27FC236}">
                <a16:creationId xmlns:a16="http://schemas.microsoft.com/office/drawing/2014/main" id="{578CE186-90A1-2BB6-65B2-29C4206F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0858" flipV="1">
            <a:off x="9021619" y="2721784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Myrmica">
            <a:extLst>
              <a:ext uri="{FF2B5EF4-FFF2-40B4-BE49-F238E27FC236}">
                <a16:creationId xmlns:a16="http://schemas.microsoft.com/office/drawing/2014/main" id="{FA0B3573-959C-E2EE-118F-8BC6110A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393274" y="262092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Myrmica">
            <a:extLst>
              <a:ext uri="{FF2B5EF4-FFF2-40B4-BE49-F238E27FC236}">
                <a16:creationId xmlns:a16="http://schemas.microsoft.com/office/drawing/2014/main" id="{9086FF54-168B-CAF6-F29C-02872C73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0632" flipV="1">
            <a:off x="10616886" y="2898715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yrmica">
            <a:extLst>
              <a:ext uri="{FF2B5EF4-FFF2-40B4-BE49-F238E27FC236}">
                <a16:creationId xmlns:a16="http://schemas.microsoft.com/office/drawing/2014/main" id="{D54A4EA5-8E45-C40A-DE6B-302C1111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10306162" y="2842687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Myrmica">
            <a:extLst>
              <a:ext uri="{FF2B5EF4-FFF2-40B4-BE49-F238E27FC236}">
                <a16:creationId xmlns:a16="http://schemas.microsoft.com/office/drawing/2014/main" id="{F2A14C7E-47B3-4EFD-7B78-0C8047832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1138337" y="29935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Myrmica">
            <a:extLst>
              <a:ext uri="{FF2B5EF4-FFF2-40B4-BE49-F238E27FC236}">
                <a16:creationId xmlns:a16="http://schemas.microsoft.com/office/drawing/2014/main" id="{052F4245-DE83-A8B6-2334-307214E5E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4989" flipV="1">
            <a:off x="10911904" y="287132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Myrmica">
            <a:extLst>
              <a:ext uri="{FF2B5EF4-FFF2-40B4-BE49-F238E27FC236}">
                <a16:creationId xmlns:a16="http://schemas.microsoft.com/office/drawing/2014/main" id="{AB2C9ECE-3BEE-AC2B-D78A-61B9B3258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28284" y="2779410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Myrmica">
            <a:extLst>
              <a:ext uri="{FF2B5EF4-FFF2-40B4-BE49-F238E27FC236}">
                <a16:creationId xmlns:a16="http://schemas.microsoft.com/office/drawing/2014/main" id="{9C0719E1-31E6-39A9-96F8-70C7D2F9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47942" y="254414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Myrmica">
            <a:extLst>
              <a:ext uri="{FF2B5EF4-FFF2-40B4-BE49-F238E27FC236}">
                <a16:creationId xmlns:a16="http://schemas.microsoft.com/office/drawing/2014/main" id="{186A7F55-FD04-1A91-79ED-1C45E9F74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620418" y="2554483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 descr="Myrmica">
            <a:extLst>
              <a:ext uri="{FF2B5EF4-FFF2-40B4-BE49-F238E27FC236}">
                <a16:creationId xmlns:a16="http://schemas.microsoft.com/office/drawing/2014/main" id="{544D04A3-8FDE-8306-20F4-A1E92DC2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817727" y="23421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938BCD33-0620-F6BD-50E9-B5CC4A982D82}"/>
                  </a:ext>
                </a:extLst>
              </p:cNvPr>
              <p:cNvSpPr txBox="1"/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938BCD33-0620-F6BD-50E9-B5CC4A982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3F5DAEB-9535-B0EF-074F-C1C4C54B136B}"/>
              </a:ext>
            </a:extLst>
          </p:cNvPr>
          <p:cNvSpPr txBox="1"/>
          <p:nvPr/>
        </p:nvSpPr>
        <p:spPr>
          <a:xfrm>
            <a:off x="1130273" y="5683508"/>
            <a:ext cx="3700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 panose="02000803000000090004" pitchFamily="2" charset="0"/>
              </a:rPr>
              <a:t>Dynamical system are used to describe the macroscopic level</a:t>
            </a: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5173C-8A24-7017-F88E-1658814EBA60}"/>
              </a:ext>
            </a:extLst>
          </p:cNvPr>
          <p:cNvSpPr/>
          <p:nvPr/>
        </p:nvSpPr>
        <p:spPr>
          <a:xfrm>
            <a:off x="8606118" y="1425388"/>
            <a:ext cx="3476064" cy="190341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5717991-174C-10F9-63FB-7D4824F37D2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45807" y="3328801"/>
            <a:ext cx="1144127" cy="335526"/>
          </a:xfrm>
          <a:prstGeom prst="curvedConnector3">
            <a:avLst>
              <a:gd name="adj1" fmla="val -36973"/>
            </a:avLst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084F8-3E5F-3888-AFF8-45CFDA1F7D5F}"/>
              </a:ext>
            </a:extLst>
          </p:cNvPr>
          <p:cNvCxnSpPr>
            <a:cxnSpLocks/>
          </p:cNvCxnSpPr>
          <p:nvPr/>
        </p:nvCxnSpPr>
        <p:spPr>
          <a:xfrm flipV="1">
            <a:off x="9588728" y="2416387"/>
            <a:ext cx="136524" cy="36874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916831-63B4-C32B-0D37-D3EDBEB9688D}"/>
              </a:ext>
            </a:extLst>
          </p:cNvPr>
          <p:cNvCxnSpPr>
            <a:cxnSpLocks/>
          </p:cNvCxnSpPr>
          <p:nvPr/>
        </p:nvCxnSpPr>
        <p:spPr>
          <a:xfrm flipV="1">
            <a:off x="8825906" y="2230093"/>
            <a:ext cx="3167501" cy="1749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Question Mark and upside down question mark">
            <a:extLst>
              <a:ext uri="{FF2B5EF4-FFF2-40B4-BE49-F238E27FC236}">
                <a16:creationId xmlns:a16="http://schemas.microsoft.com/office/drawing/2014/main" id="{60939F5E-AF45-790D-47D1-FF049166E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89" y="2309870"/>
            <a:ext cx="404422" cy="2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ow do Ants Communicate? - Bug House Pest Control">
            <a:extLst>
              <a:ext uri="{FF2B5EF4-FFF2-40B4-BE49-F238E27FC236}">
                <a16:creationId xmlns:a16="http://schemas.microsoft.com/office/drawing/2014/main" id="{891C669B-BF41-8BFA-2DE4-3933BCEF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5" y="2772518"/>
            <a:ext cx="5563810" cy="37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1CFEE32-2036-55ED-7093-936B608D7FFA}"/>
              </a:ext>
            </a:extLst>
          </p:cNvPr>
          <p:cNvSpPr txBox="1"/>
          <p:nvPr/>
        </p:nvSpPr>
        <p:spPr>
          <a:xfrm>
            <a:off x="1372155" y="1730763"/>
            <a:ext cx="3406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 panose="02000803000000090004" pitchFamily="2" charset="0"/>
              </a:rPr>
              <a:t>Dynamical system describe the macroscopic level</a:t>
            </a: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4092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88A1-5147-C3BC-8BEC-1EB7C514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1A7E0DF-B72B-C9A6-0C5B-CF9D86F6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2" y="1442116"/>
            <a:ext cx="5500816" cy="2290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F1D390-E269-433C-5EB5-0A105AEF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4" y="4191001"/>
            <a:ext cx="5500816" cy="24231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365F58-F67A-3168-33E9-66B34DD6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35"/>
            <a:ext cx="10515600" cy="7912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Selective ultra-sensitivity</a:t>
            </a:r>
            <a:endParaRPr lang="en-GB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798E4-3644-CAB3-27C2-EF7FC8A805C5}"/>
              </a:ext>
            </a:extLst>
          </p:cNvPr>
          <p:cNvSpPr txBox="1"/>
          <p:nvPr/>
        </p:nvSpPr>
        <p:spPr>
          <a:xfrm>
            <a:off x="7095330" y="1064743"/>
            <a:ext cx="50307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At the critical point, a decision-maker responds to inputs that have a non-zero component when projected along the center manifold (one of the dynamics’ dominant eigenvector)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This is linked to infinite susceptibility in finite size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For random inputs, dimensionality decreases probability of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26FBC-028D-8B6E-A602-DBBBB9D884B9}"/>
              </a:ext>
            </a:extLst>
          </p:cNvPr>
          <p:cNvSpPr txBox="1"/>
          <p:nvPr/>
        </p:nvSpPr>
        <p:spPr>
          <a:xfrm>
            <a:off x="471052" y="4168419"/>
            <a:ext cx="20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Misaligned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A2358-216E-7E7E-C424-6BEAB2677439}"/>
              </a:ext>
            </a:extLst>
          </p:cNvPr>
          <p:cNvSpPr txBox="1"/>
          <p:nvPr/>
        </p:nvSpPr>
        <p:spPr>
          <a:xfrm>
            <a:off x="471052" y="1228519"/>
            <a:ext cx="2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Partially aligned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7BBA53-64B3-BB26-5B7E-131BEB03B879}"/>
                  </a:ext>
                </a:extLst>
              </p:cNvPr>
              <p:cNvSpPr txBox="1"/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7BBA53-64B3-BB26-5B7E-131BEB03B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0962DD5-BD95-3D24-CBED-036FD3257BC9}"/>
              </a:ext>
            </a:extLst>
          </p:cNvPr>
          <p:cNvSpPr txBox="1"/>
          <p:nvPr/>
        </p:nvSpPr>
        <p:spPr>
          <a:xfrm>
            <a:off x="4453847" y="2790402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0AE71-0FE2-2721-EB12-FB4B3CDABFE8}"/>
                  </a:ext>
                </a:extLst>
              </p:cNvPr>
              <p:cNvSpPr txBox="1"/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solidFill>
                      <a:srgbClr val="0C0CFF"/>
                    </a:solidFill>
                  </a:rPr>
                  <a:t>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m:rPr>
                        <m:sty m:val="p"/>
                      </m:rPr>
                      <a:rPr lang="el-GR" sz="10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0C0CFF"/>
                  </a:solidFill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70AE71-0FE2-2721-EB12-FB4B3CDAB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5F6B329-D490-F909-B211-5DBD41914D0D}"/>
              </a:ext>
            </a:extLst>
          </p:cNvPr>
          <p:cNvSpPr txBox="1"/>
          <p:nvPr/>
        </p:nvSpPr>
        <p:spPr>
          <a:xfrm>
            <a:off x="5755684" y="2343911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DEB0FD-15A3-4311-EADE-3AD3872ECE55}"/>
              </a:ext>
            </a:extLst>
          </p:cNvPr>
          <p:cNvSpPr/>
          <p:nvPr/>
        </p:nvSpPr>
        <p:spPr>
          <a:xfrm>
            <a:off x="3650776" y="2467021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D8BCD-7BF1-926E-1AF3-4A0E2E4FADF0}"/>
              </a:ext>
            </a:extLst>
          </p:cNvPr>
          <p:cNvSpPr/>
          <p:nvPr/>
        </p:nvSpPr>
        <p:spPr>
          <a:xfrm>
            <a:off x="3780430" y="5279454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0AC415-7C99-FC2B-0357-7B0E04EB55DA}"/>
                  </a:ext>
                </a:extLst>
              </p:cNvPr>
              <p:cNvSpPr txBox="1"/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0AC415-7C99-FC2B-0357-7B0E04EB5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FDD92B-B1C3-32FF-1B06-AA07C06B55BE}"/>
              </a:ext>
            </a:extLst>
          </p:cNvPr>
          <p:cNvSpPr txBox="1"/>
          <p:nvPr/>
        </p:nvSpPr>
        <p:spPr>
          <a:xfrm>
            <a:off x="4583718" y="5647449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1963C-32B6-09A5-03E8-1B8D4E5ECA1F}"/>
              </a:ext>
            </a:extLst>
          </p:cNvPr>
          <p:cNvSpPr txBox="1"/>
          <p:nvPr/>
        </p:nvSpPr>
        <p:spPr>
          <a:xfrm>
            <a:off x="5885555" y="5200958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</p:spTree>
    <p:extLst>
      <p:ext uri="{BB962C8B-B14F-4D97-AF65-F5344CB8AC3E}">
        <p14:creationId xmlns:p14="http://schemas.microsoft.com/office/powerpoint/2010/main" val="5220612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C4185-F355-8237-5DF8-64CB9D4F7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E925D11-5A7F-85F6-1824-A38F809C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2" y="1442116"/>
            <a:ext cx="5500816" cy="2290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DCE4DD-B470-877D-F994-8EDEB0418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4" y="4191001"/>
            <a:ext cx="5500816" cy="242312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1DB2A7-24B9-4888-AD0F-3AE703EA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35"/>
            <a:ext cx="10515600" cy="79125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Selective ultra-sensitivity</a:t>
            </a:r>
            <a:endParaRPr lang="en-GB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3FE508-4746-4F2E-B437-1B6527DCE2C9}"/>
              </a:ext>
            </a:extLst>
          </p:cNvPr>
          <p:cNvSpPr txBox="1"/>
          <p:nvPr/>
        </p:nvSpPr>
        <p:spPr>
          <a:xfrm>
            <a:off x="7095330" y="1064743"/>
            <a:ext cx="486693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At the critical point, a decision-maker responds to inputs that have a non-zero component when projected along the center manifold (one of the dynamics’ dominant eigenvector)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This is linked to infinite susceptibility in finite size systems</a:t>
            </a:r>
          </a:p>
          <a:p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803000000090004" pitchFamily="2" charset="0"/>
              </a:rPr>
              <a:t>For random inputs, dimensionality decreases probability of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0080300000009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803000000090004" pitchFamily="2" charset="0"/>
              </a:rPr>
              <a:t>For all symmetric unimodal kernels, the center manifold is spanned by the Fourier basis of the first harmonic. In addition, every linear combination of the Fourier basis of a given harmonic is also one of its corresponding eigenvector (which preserves circulant symmetry of opinion formation)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E6AD4-0E52-D18A-98FB-D34D821F0E02}"/>
              </a:ext>
            </a:extLst>
          </p:cNvPr>
          <p:cNvSpPr txBox="1"/>
          <p:nvPr/>
        </p:nvSpPr>
        <p:spPr>
          <a:xfrm>
            <a:off x="471052" y="4168419"/>
            <a:ext cx="20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Misaligned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A327F-B91B-D713-166D-F8BD4011F635}"/>
              </a:ext>
            </a:extLst>
          </p:cNvPr>
          <p:cNvSpPr txBox="1"/>
          <p:nvPr/>
        </p:nvSpPr>
        <p:spPr>
          <a:xfrm>
            <a:off x="471052" y="1228519"/>
            <a:ext cx="2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Partially aligned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3B5500-A9CE-2FF0-BDDD-1635F1198F33}"/>
                  </a:ext>
                </a:extLst>
              </p:cNvPr>
              <p:cNvSpPr txBox="1"/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3B5500-A9CE-2FF0-BDDD-1635F1198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564" y="1890167"/>
                <a:ext cx="656026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1264C75-0D53-9CEF-36E7-D198E6DCE8DD}"/>
              </a:ext>
            </a:extLst>
          </p:cNvPr>
          <p:cNvSpPr txBox="1"/>
          <p:nvPr/>
        </p:nvSpPr>
        <p:spPr>
          <a:xfrm>
            <a:off x="4453847" y="2790402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4C69D3-C7F7-2D44-9ED4-589E6B26B18D}"/>
                  </a:ext>
                </a:extLst>
              </p:cNvPr>
              <p:cNvSpPr txBox="1"/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solidFill>
                      <a:srgbClr val="0C0CFF"/>
                    </a:solidFill>
                  </a:rPr>
                  <a:t>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0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m:rPr>
                        <m:sty m:val="p"/>
                      </m:rPr>
                      <a:rPr lang="el-GR" sz="10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0C0CFF"/>
                  </a:solidFill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4C69D3-C7F7-2D44-9ED4-589E6B26B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61" y="2565399"/>
                <a:ext cx="656027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30FA0A9-01B7-8428-5016-2F64D6077586}"/>
              </a:ext>
            </a:extLst>
          </p:cNvPr>
          <p:cNvSpPr txBox="1"/>
          <p:nvPr/>
        </p:nvSpPr>
        <p:spPr>
          <a:xfrm>
            <a:off x="5755684" y="2343911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F7399F-CA83-34C9-1B59-96BEBD890073}"/>
              </a:ext>
            </a:extLst>
          </p:cNvPr>
          <p:cNvSpPr/>
          <p:nvPr/>
        </p:nvSpPr>
        <p:spPr>
          <a:xfrm>
            <a:off x="3650776" y="2467021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5E0056-138C-61BD-81FF-D2C8D93A00C4}"/>
              </a:ext>
            </a:extLst>
          </p:cNvPr>
          <p:cNvSpPr/>
          <p:nvPr/>
        </p:nvSpPr>
        <p:spPr>
          <a:xfrm>
            <a:off x="3780430" y="5279454"/>
            <a:ext cx="129654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16B10F-35DE-A442-AE52-94C54899DD47}"/>
                  </a:ext>
                </a:extLst>
              </p:cNvPr>
              <p:cNvSpPr txBox="1"/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υ</m:t>
                    </m:r>
                  </m:oMath>
                </a14:m>
                <a:endParaRPr lang="en-US" sz="1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16B10F-35DE-A442-AE52-94C54899D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435" y="4747214"/>
                <a:ext cx="656026" cy="246221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EC8043-1B31-D637-6060-015BA9696F5B}"/>
              </a:ext>
            </a:extLst>
          </p:cNvPr>
          <p:cNvSpPr txBox="1"/>
          <p:nvPr/>
        </p:nvSpPr>
        <p:spPr>
          <a:xfrm>
            <a:off x="4583718" y="5647449"/>
            <a:ext cx="92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Dominant </a:t>
            </a: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eigenvector 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568D1-5B30-3130-3A5A-A804515739D5}"/>
              </a:ext>
            </a:extLst>
          </p:cNvPr>
          <p:cNvSpPr txBox="1"/>
          <p:nvPr/>
        </p:nvSpPr>
        <p:spPr>
          <a:xfrm>
            <a:off x="5885555" y="5200958"/>
            <a:ext cx="1209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6C8CB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System dynamics</a:t>
            </a:r>
          </a:p>
        </p:txBody>
      </p:sp>
    </p:spTree>
    <p:extLst>
      <p:ext uri="{BB962C8B-B14F-4D97-AF65-F5344CB8AC3E}">
        <p14:creationId xmlns:p14="http://schemas.microsoft.com/office/powerpoint/2010/main" val="32383699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0F38-CB5C-7C6E-97CF-63EBFF67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3E66-20A8-B9E7-B287-C71D710A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837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C61F46-D389-85A5-7259-5FF158A7FF25}"/>
                  </a:ext>
                </a:extLst>
              </p:cNvPr>
              <p:cNvSpPr txBox="1"/>
              <p:nvPr/>
            </p:nvSpPr>
            <p:spPr>
              <a:xfrm>
                <a:off x="338138" y="1116618"/>
                <a:ext cx="1151572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Helvetica Neue" panose="02000803000000090004" pitchFamily="2" charset="0"/>
                    <a:ea typeface="Roboto Light" panose="02000000000000000000" pitchFamily="2" charset="0"/>
                  </a:rPr>
                  <a:t>Caution</a:t>
                </a:r>
              </a:p>
              <a:p>
                <a:pPr algn="ctr"/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When linearization fails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nullity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, different definitions of stability (Lyapunov) can be used and strange things can happen: a point can be </a:t>
                </a:r>
                <a:r>
                  <a:rPr lang="en-US" sz="2000" i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stable but not attractive </a:t>
                </a: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(e.g., Lotka-Volterra predator-prey, undampened pendulum) or </a:t>
                </a:r>
                <a:r>
                  <a:rPr lang="en-US" sz="2000" i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attractive but unstable </a:t>
                </a:r>
                <a:r>
                  <a:rPr lang="en-US" sz="2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(e.g., in excitable systems). See end if curious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C61F46-D389-85A5-7259-5FF158A7F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8" y="1116618"/>
                <a:ext cx="11515724" cy="1323439"/>
              </a:xfrm>
              <a:prstGeom prst="rect">
                <a:avLst/>
              </a:prstGeom>
              <a:blipFill>
                <a:blip r:embed="rId2"/>
                <a:stretch>
                  <a:fillRect t="-2304" r="-106" b="-78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5502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0F3232-294D-2A42-DAEB-BAEB54BD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58" y="2167059"/>
            <a:ext cx="5968842" cy="4527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1A467-37AC-E378-4832-0BFD9BC6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" y="3343847"/>
            <a:ext cx="6009578" cy="2913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38751D-E942-C3EF-8BB6-BD3C46F1A89A}"/>
              </a:ext>
            </a:extLst>
          </p:cNvPr>
          <p:cNvSpPr txBox="1"/>
          <p:nvPr/>
        </p:nvSpPr>
        <p:spPr>
          <a:xfrm>
            <a:off x="384362" y="416373"/>
            <a:ext cx="11423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Lyapunov stable: if for every distance </a:t>
            </a:r>
            <a:r>
              <a:rPr lang="el-G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ε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&gt;0 from the equilibrium there exists a starting condition within </a:t>
            </a:r>
            <a:r>
              <a:rPr lang="el-G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&gt;0 for which the trajectory remains within </a:t>
            </a:r>
            <a:r>
              <a:rPr lang="el-G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ε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the equilibrium is Lyapunov stable</a:t>
            </a:r>
            <a:endParaRPr lang="en-GB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C894C-B4DE-799A-CCE9-2799AEA7D6DB}"/>
              </a:ext>
            </a:extLst>
          </p:cNvPr>
          <p:cNvSpPr txBox="1"/>
          <p:nvPr/>
        </p:nvSpPr>
        <p:spPr>
          <a:xfrm>
            <a:off x="2217527" y="1131043"/>
            <a:ext cx="775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" panose="02000803000000090004" pitchFamily="2" charset="0"/>
              </a:rPr>
              <a:t>Why is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>
                <a:latin typeface="Helvetica Neue" panose="02000803000000090004" pitchFamily="2" charset="0"/>
                <a:ea typeface="Cambria Math" panose="02040503050406030204" pitchFamily="18" charset="0"/>
              </a:rPr>
              <a:t>needed in the definition?</a:t>
            </a:r>
            <a:r>
              <a:rPr lang="en-US" sz="3600" dirty="0">
                <a:latin typeface="Helvetica Neue" panose="02000803000000090004" pitchFamily="2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52FDA-3CDF-D453-02F6-5750FD56B942}"/>
              </a:ext>
            </a:extLst>
          </p:cNvPr>
          <p:cNvSpPr txBox="1"/>
          <p:nvPr/>
        </p:nvSpPr>
        <p:spPr>
          <a:xfrm>
            <a:off x="1334630" y="3005293"/>
            <a:ext cx="351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Lyapunov stable but not attractive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6A24D-CAF8-0EAC-99AD-F706440EA0BC}"/>
              </a:ext>
            </a:extLst>
          </p:cNvPr>
          <p:cNvSpPr txBox="1"/>
          <p:nvPr/>
        </p:nvSpPr>
        <p:spPr>
          <a:xfrm>
            <a:off x="7995406" y="1907269"/>
            <a:ext cx="37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Lyapunov unstable but attractive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B011E-DE93-EBE2-CDC6-D77F65AADCF4}"/>
              </a:ext>
            </a:extLst>
          </p:cNvPr>
          <p:cNvSpPr txBox="1"/>
          <p:nvPr/>
        </p:nvSpPr>
        <p:spPr>
          <a:xfrm>
            <a:off x="881147" y="2115928"/>
            <a:ext cx="465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" panose="02000803000000090004" pitchFamily="2" charset="0"/>
              </a:rPr>
              <a:t>Which points are (?):</a:t>
            </a:r>
          </a:p>
        </p:txBody>
      </p:sp>
    </p:spTree>
    <p:extLst>
      <p:ext uri="{BB962C8B-B14F-4D97-AF65-F5344CB8AC3E}">
        <p14:creationId xmlns:p14="http://schemas.microsoft.com/office/powerpoint/2010/main" val="42938725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9FC68-C478-A897-27AF-2B23000C0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1843E4-1DBC-6549-9FC5-8AB882DC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58" y="2167059"/>
            <a:ext cx="5968842" cy="4527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665FC-7998-31C4-ADBE-C5EEF7D34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2" y="3343847"/>
            <a:ext cx="6009578" cy="2913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98FFA-6B77-FBA8-A065-882E76D468BA}"/>
              </a:ext>
            </a:extLst>
          </p:cNvPr>
          <p:cNvSpPr txBox="1"/>
          <p:nvPr/>
        </p:nvSpPr>
        <p:spPr>
          <a:xfrm>
            <a:off x="384362" y="416373"/>
            <a:ext cx="11423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Lyapunov stable: if for every distance </a:t>
            </a:r>
            <a:r>
              <a:rPr lang="el-G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ε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&gt;0 from the equilibrium there exists a starting condition within </a:t>
            </a:r>
            <a:r>
              <a:rPr lang="el-G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&gt;0 for which the trajectory remains within </a:t>
            </a:r>
            <a:r>
              <a:rPr lang="el-G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ε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the equilibrium is Lyapunov stable</a:t>
            </a:r>
            <a:endParaRPr lang="en-GB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5B9A5-91B7-BA00-00AB-B35C05590403}"/>
              </a:ext>
            </a:extLst>
          </p:cNvPr>
          <p:cNvSpPr txBox="1"/>
          <p:nvPr/>
        </p:nvSpPr>
        <p:spPr>
          <a:xfrm>
            <a:off x="2217527" y="1131043"/>
            <a:ext cx="775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" panose="02000803000000090004" pitchFamily="2" charset="0"/>
              </a:rPr>
              <a:t>Why is </a:t>
            </a:r>
            <a:r>
              <a:rPr lang="el-G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dirty="0">
                <a:latin typeface="Helvetica Neue" panose="02000803000000090004" pitchFamily="2" charset="0"/>
                <a:ea typeface="Cambria Math" panose="02040503050406030204" pitchFamily="18" charset="0"/>
              </a:rPr>
              <a:t>needed in the definition?</a:t>
            </a:r>
            <a:r>
              <a:rPr lang="en-US" sz="3600" dirty="0">
                <a:latin typeface="Helvetica Neue" panose="02000803000000090004" pitchFamily="2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AFC50-502B-581A-AA05-C83D2C7D074D}"/>
              </a:ext>
            </a:extLst>
          </p:cNvPr>
          <p:cNvSpPr txBox="1"/>
          <p:nvPr/>
        </p:nvSpPr>
        <p:spPr>
          <a:xfrm>
            <a:off x="1334630" y="3005293"/>
            <a:ext cx="3513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Lyapunov stable but not attractive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87D28-B42A-53FC-6507-33B05A59D88F}"/>
              </a:ext>
            </a:extLst>
          </p:cNvPr>
          <p:cNvSpPr txBox="1"/>
          <p:nvPr/>
        </p:nvSpPr>
        <p:spPr>
          <a:xfrm>
            <a:off x="7995406" y="1907269"/>
            <a:ext cx="37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Lyapunov unstable but attractive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8AD3E-90E6-A267-388D-80C38032EF47}"/>
              </a:ext>
            </a:extLst>
          </p:cNvPr>
          <p:cNvSpPr txBox="1"/>
          <p:nvPr/>
        </p:nvSpPr>
        <p:spPr>
          <a:xfrm>
            <a:off x="881147" y="2115928"/>
            <a:ext cx="465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" panose="02000803000000090004" pitchFamily="2" charset="0"/>
              </a:rPr>
              <a:t>Which points are (?):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9872C0-EA95-D997-871E-2DE9B0EF0BA3}"/>
              </a:ext>
            </a:extLst>
          </p:cNvPr>
          <p:cNvSpPr/>
          <p:nvPr/>
        </p:nvSpPr>
        <p:spPr>
          <a:xfrm>
            <a:off x="2978523" y="4890148"/>
            <a:ext cx="168088" cy="1631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FA84C1-33FE-53C8-5F64-ED8A14B77609}"/>
              </a:ext>
            </a:extLst>
          </p:cNvPr>
          <p:cNvSpPr/>
          <p:nvPr/>
        </p:nvSpPr>
        <p:spPr>
          <a:xfrm>
            <a:off x="797103" y="4890148"/>
            <a:ext cx="168088" cy="1631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ECA7ED-B8B0-1FE2-8B5F-BA9EC0B90E5D}"/>
              </a:ext>
            </a:extLst>
          </p:cNvPr>
          <p:cNvSpPr/>
          <p:nvPr/>
        </p:nvSpPr>
        <p:spPr>
          <a:xfrm>
            <a:off x="5130052" y="4890148"/>
            <a:ext cx="168088" cy="1631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83451B-5CD8-A6BF-7D65-E6CD38F3CF9B}"/>
              </a:ext>
            </a:extLst>
          </p:cNvPr>
          <p:cNvSpPr/>
          <p:nvPr/>
        </p:nvSpPr>
        <p:spPr>
          <a:xfrm>
            <a:off x="8072718" y="5693337"/>
            <a:ext cx="168088" cy="1631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6989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96D9E-6FD3-39A7-8206-7FAE1C1FB8F6}"/>
                  </a:ext>
                </a:extLst>
              </p:cNvPr>
              <p:cNvSpPr txBox="1"/>
              <p:nvPr/>
            </p:nvSpPr>
            <p:spPr>
              <a:xfrm>
                <a:off x="134936" y="972921"/>
                <a:ext cx="118062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Equivariance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system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if for every solution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(t),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(t) is also a solution,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syst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-equivariant (symmetric under the action of a member of the group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 A group is a collection of elements that are closed in respect to an operation that has associative property, and identity element, and an inverse. For our purposes, γ is a matrix and the operation is the dot product. </a:t>
                </a:r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96D9E-6FD3-39A7-8206-7FAE1C1FB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6" y="972921"/>
                <a:ext cx="11806285" cy="1200329"/>
              </a:xfrm>
              <a:prstGeom prst="rect">
                <a:avLst/>
              </a:prstGeom>
              <a:blipFill>
                <a:blip r:embed="rId2"/>
                <a:stretch>
                  <a:fillRect t="-3553" r="-207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01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BA73-4BCE-5546-4A50-C2244BAE9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B5ADAE-D9FA-455D-5450-86BEBFC9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7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What are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1E31DAF2-7FF1-2F0C-D45E-9778E711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066">
            <a:off x="6967729" y="2391343"/>
            <a:ext cx="347129" cy="6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336CF8-BF2A-9EAF-3A56-93F042B380E6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273460" y="2017310"/>
            <a:ext cx="183167" cy="402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Question Mark and upside down question mark">
            <a:extLst>
              <a:ext uri="{FF2B5EF4-FFF2-40B4-BE49-F238E27FC236}">
                <a16:creationId xmlns:a16="http://schemas.microsoft.com/office/drawing/2014/main" id="{36D4D805-3796-3B40-482B-68630F78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1" y="2094026"/>
            <a:ext cx="579869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F506CF-42F3-15D5-48BD-A0886A20AE00}"/>
              </a:ext>
            </a:extLst>
          </p:cNvPr>
          <p:cNvSpPr txBox="1"/>
          <p:nvPr/>
        </p:nvSpPr>
        <p:spPr>
          <a:xfrm>
            <a:off x="6096000" y="1501472"/>
            <a:ext cx="222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Microscopic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F52649F2-E0E8-BC65-6B63-C08D5F53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8220" flipH="1">
            <a:off x="8977409" y="2431493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Myrmica">
            <a:extLst>
              <a:ext uri="{FF2B5EF4-FFF2-40B4-BE49-F238E27FC236}">
                <a16:creationId xmlns:a16="http://schemas.microsoft.com/office/drawing/2014/main" id="{CC0DA30C-F5B1-6F2B-0EF3-544FB99D4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341452" y="252870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62B9A7BE-181B-63E5-00C4-8BB2FA075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2740" flipH="1">
            <a:off x="9452974" y="2327536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Myrmica">
            <a:extLst>
              <a:ext uri="{FF2B5EF4-FFF2-40B4-BE49-F238E27FC236}">
                <a16:creationId xmlns:a16="http://schemas.microsoft.com/office/drawing/2014/main" id="{E08D7092-9E62-1663-BB46-C9EA2C52F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767208" y="254456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rmica">
            <a:extLst>
              <a:ext uri="{FF2B5EF4-FFF2-40B4-BE49-F238E27FC236}">
                <a16:creationId xmlns:a16="http://schemas.microsoft.com/office/drawing/2014/main" id="{6F82F482-F4B9-C071-ED5C-699F119D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408" flipH="1">
            <a:off x="8778225" y="2758542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8C511DD-9F4D-6193-4AD8-AEB400BE1D99}"/>
              </a:ext>
            </a:extLst>
          </p:cNvPr>
          <p:cNvSpPr txBox="1"/>
          <p:nvPr/>
        </p:nvSpPr>
        <p:spPr>
          <a:xfrm>
            <a:off x="9402321" y="1501472"/>
            <a:ext cx="2222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Macroscopic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8" name="Picture 2" descr="Myrmica">
            <a:extLst>
              <a:ext uri="{FF2B5EF4-FFF2-40B4-BE49-F238E27FC236}">
                <a16:creationId xmlns:a16="http://schemas.microsoft.com/office/drawing/2014/main" id="{47375136-4448-7197-122F-094603420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8649" flipV="1">
            <a:off x="10077262" y="260921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Myrmica">
            <a:extLst>
              <a:ext uri="{FF2B5EF4-FFF2-40B4-BE49-F238E27FC236}">
                <a16:creationId xmlns:a16="http://schemas.microsoft.com/office/drawing/2014/main" id="{810A6698-8B0A-534F-71B0-6A07EF7C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0858" flipV="1">
            <a:off x="9021619" y="2721784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Myrmica">
            <a:extLst>
              <a:ext uri="{FF2B5EF4-FFF2-40B4-BE49-F238E27FC236}">
                <a16:creationId xmlns:a16="http://schemas.microsoft.com/office/drawing/2014/main" id="{B8C9F5B9-053B-4246-9A1D-817FAD1EB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393274" y="262092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Myrmica">
            <a:extLst>
              <a:ext uri="{FF2B5EF4-FFF2-40B4-BE49-F238E27FC236}">
                <a16:creationId xmlns:a16="http://schemas.microsoft.com/office/drawing/2014/main" id="{A39B5A25-3576-2FC7-30DD-184FE5AD2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0632" flipV="1">
            <a:off x="10616886" y="2898715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yrmica">
            <a:extLst>
              <a:ext uri="{FF2B5EF4-FFF2-40B4-BE49-F238E27FC236}">
                <a16:creationId xmlns:a16="http://schemas.microsoft.com/office/drawing/2014/main" id="{3C86088F-0A75-1280-C066-422FB83D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10306162" y="2842687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Myrmica">
            <a:extLst>
              <a:ext uri="{FF2B5EF4-FFF2-40B4-BE49-F238E27FC236}">
                <a16:creationId xmlns:a16="http://schemas.microsoft.com/office/drawing/2014/main" id="{F82FE3D2-ED24-1C57-556D-033F97E48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1138337" y="29935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Myrmica">
            <a:extLst>
              <a:ext uri="{FF2B5EF4-FFF2-40B4-BE49-F238E27FC236}">
                <a16:creationId xmlns:a16="http://schemas.microsoft.com/office/drawing/2014/main" id="{4DD3029A-7E06-C378-1BE0-0AAEF4E8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4989" flipV="1">
            <a:off x="10911904" y="287132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Myrmica">
            <a:extLst>
              <a:ext uri="{FF2B5EF4-FFF2-40B4-BE49-F238E27FC236}">
                <a16:creationId xmlns:a16="http://schemas.microsoft.com/office/drawing/2014/main" id="{0E4E9FD7-060F-F232-7709-D31FB1916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28284" y="2779410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Myrmica">
            <a:extLst>
              <a:ext uri="{FF2B5EF4-FFF2-40B4-BE49-F238E27FC236}">
                <a16:creationId xmlns:a16="http://schemas.microsoft.com/office/drawing/2014/main" id="{639F642A-D44F-9CBF-D544-EF2611E7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47942" y="254414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Myrmica">
            <a:extLst>
              <a:ext uri="{FF2B5EF4-FFF2-40B4-BE49-F238E27FC236}">
                <a16:creationId xmlns:a16="http://schemas.microsoft.com/office/drawing/2014/main" id="{6E9A06C2-8F2E-5C18-F786-97ECC02C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620418" y="2554483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 descr="Myrmica">
            <a:extLst>
              <a:ext uri="{FF2B5EF4-FFF2-40B4-BE49-F238E27FC236}">
                <a16:creationId xmlns:a16="http://schemas.microsoft.com/office/drawing/2014/main" id="{3ADDAFA2-F916-6762-7EB4-EBC41087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817727" y="23421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7B0AEC95-324B-FEC9-16B0-1F5ADFD1E2EA}"/>
                  </a:ext>
                </a:extLst>
              </p:cNvPr>
              <p:cNvSpPr txBox="1"/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7B0AEC95-324B-FEC9-16B0-1F5ADFD1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408764C-3EEE-ED02-9DE0-1A02C0B9C392}"/>
              </a:ext>
            </a:extLst>
          </p:cNvPr>
          <p:cNvSpPr txBox="1"/>
          <p:nvPr/>
        </p:nvSpPr>
        <p:spPr>
          <a:xfrm>
            <a:off x="1130273" y="5683508"/>
            <a:ext cx="3700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 panose="02000803000000090004" pitchFamily="2" charset="0"/>
              </a:rPr>
              <a:t>Dynamical system are used to describe the macroscopic level</a:t>
            </a: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383889-108E-2359-D794-D34CE716F7F0}"/>
              </a:ext>
            </a:extLst>
          </p:cNvPr>
          <p:cNvSpPr/>
          <p:nvPr/>
        </p:nvSpPr>
        <p:spPr>
          <a:xfrm>
            <a:off x="8606118" y="1425388"/>
            <a:ext cx="3476064" cy="190341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F1C89E2-E2E9-D98B-7183-B438BAC11C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45807" y="3328801"/>
            <a:ext cx="1144127" cy="335526"/>
          </a:xfrm>
          <a:prstGeom prst="curvedConnector3">
            <a:avLst>
              <a:gd name="adj1" fmla="val -36973"/>
            </a:avLst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0A8CDB-5BD9-9837-2334-79E8F0CFBABB}"/>
                  </a:ext>
                </a:extLst>
              </p:cNvPr>
              <p:cNvSpPr txBox="1"/>
              <p:nvPr/>
            </p:nvSpPr>
            <p:spPr>
              <a:xfrm>
                <a:off x="6620065" y="4170725"/>
                <a:ext cx="281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State variables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0A8CDB-5BD9-9837-2334-79E8F0CFB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065" y="4170725"/>
                <a:ext cx="2819400" cy="369332"/>
              </a:xfrm>
              <a:prstGeom prst="rect">
                <a:avLst/>
              </a:prstGeom>
              <a:blipFill>
                <a:blip r:embed="rId5"/>
                <a:stretch>
                  <a:fillRect l="-1948" t="-11475" b="-2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D5464-0E7D-00D9-1FE7-3DAD72F41FB8}"/>
                  </a:ext>
                </a:extLst>
              </p:cNvPr>
              <p:cNvSpPr txBox="1"/>
              <p:nvPr/>
            </p:nvSpPr>
            <p:spPr>
              <a:xfrm>
                <a:off x="9339473" y="4170725"/>
                <a:ext cx="2222935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GB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3D5464-0E7D-00D9-1FE7-3DAD72F41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473" y="4170725"/>
                <a:ext cx="2222935" cy="374270"/>
              </a:xfrm>
              <a:prstGeom prst="rect">
                <a:avLst/>
              </a:prstGeom>
              <a:blipFill>
                <a:blip r:embed="rId6"/>
                <a:stretch>
                  <a:fillRect l="-2192" t="-8065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49535D-F4A2-6340-5F3A-4603B7A8D97F}"/>
              </a:ext>
            </a:extLst>
          </p:cNvPr>
          <p:cNvCxnSpPr>
            <a:cxnSpLocks/>
          </p:cNvCxnSpPr>
          <p:nvPr/>
        </p:nvCxnSpPr>
        <p:spPr>
          <a:xfrm flipV="1">
            <a:off x="9588728" y="2416387"/>
            <a:ext cx="136524" cy="36874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0A1A1B-ED2B-9606-879D-3DD86FB03C17}"/>
              </a:ext>
            </a:extLst>
          </p:cNvPr>
          <p:cNvCxnSpPr>
            <a:cxnSpLocks/>
          </p:cNvCxnSpPr>
          <p:nvPr/>
        </p:nvCxnSpPr>
        <p:spPr>
          <a:xfrm flipV="1">
            <a:off x="8825906" y="2230093"/>
            <a:ext cx="3167501" cy="1749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Question Mark and upside down question mark">
            <a:extLst>
              <a:ext uri="{FF2B5EF4-FFF2-40B4-BE49-F238E27FC236}">
                <a16:creationId xmlns:a16="http://schemas.microsoft.com/office/drawing/2014/main" id="{8C4512AF-5A28-4546-1BFA-0B62BCF9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89" y="2309870"/>
            <a:ext cx="404422" cy="2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ow do Ants Communicate? - Bug House Pest Control">
            <a:extLst>
              <a:ext uri="{FF2B5EF4-FFF2-40B4-BE49-F238E27FC236}">
                <a16:creationId xmlns:a16="http://schemas.microsoft.com/office/drawing/2014/main" id="{7981043B-0183-863A-848F-3E09B74F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5" y="2772518"/>
            <a:ext cx="5563810" cy="37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15AC9-03C0-82D5-8599-70111D77E4D8}"/>
              </a:ext>
            </a:extLst>
          </p:cNvPr>
          <p:cNvSpPr txBox="1"/>
          <p:nvPr/>
        </p:nvSpPr>
        <p:spPr>
          <a:xfrm>
            <a:off x="1372155" y="1730763"/>
            <a:ext cx="3406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 panose="02000803000000090004" pitchFamily="2" charset="0"/>
              </a:rPr>
              <a:t>Dynamical system describe the macroscopic level</a:t>
            </a: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4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F1D7-7EB3-36C1-6EC4-B5398A124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D474C0C-8F48-A452-25BF-2C62134A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7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What are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3EFA4E03-0787-7B96-FECC-234E26DE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066">
            <a:off x="6967729" y="2391343"/>
            <a:ext cx="347129" cy="6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6F14EC-84E5-71FD-62E2-3F27DCB52517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273460" y="2017310"/>
            <a:ext cx="183167" cy="402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Question Mark and upside down question mark">
            <a:extLst>
              <a:ext uri="{FF2B5EF4-FFF2-40B4-BE49-F238E27FC236}">
                <a16:creationId xmlns:a16="http://schemas.microsoft.com/office/drawing/2014/main" id="{3D864E8E-4954-8B19-4358-1D4BDE97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1" y="2094026"/>
            <a:ext cx="579869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B748090-FDC6-646C-A25F-6045FA842905}"/>
              </a:ext>
            </a:extLst>
          </p:cNvPr>
          <p:cNvSpPr txBox="1"/>
          <p:nvPr/>
        </p:nvSpPr>
        <p:spPr>
          <a:xfrm>
            <a:off x="6096000" y="1501472"/>
            <a:ext cx="222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Microscopic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FB696B75-26DD-1A60-21C9-141DC8C3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8220" flipH="1">
            <a:off x="8977409" y="2431493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Myrmica">
            <a:extLst>
              <a:ext uri="{FF2B5EF4-FFF2-40B4-BE49-F238E27FC236}">
                <a16:creationId xmlns:a16="http://schemas.microsoft.com/office/drawing/2014/main" id="{60A304F4-9C62-5EDB-28D4-1B34C5FFD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341452" y="252870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D39495EB-2225-5437-BF16-B9A288AA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2740" flipH="1">
            <a:off x="9452974" y="2327536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Myrmica">
            <a:extLst>
              <a:ext uri="{FF2B5EF4-FFF2-40B4-BE49-F238E27FC236}">
                <a16:creationId xmlns:a16="http://schemas.microsoft.com/office/drawing/2014/main" id="{EA3D754D-567C-C8C5-039D-792F17DC7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767208" y="254456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rmica">
            <a:extLst>
              <a:ext uri="{FF2B5EF4-FFF2-40B4-BE49-F238E27FC236}">
                <a16:creationId xmlns:a16="http://schemas.microsoft.com/office/drawing/2014/main" id="{74359E65-0934-8FB5-E19F-8A36E3F5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408" flipH="1">
            <a:off x="8778225" y="2758542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D608DB9-2BE0-904A-036E-BFAF7A2A250E}"/>
              </a:ext>
            </a:extLst>
          </p:cNvPr>
          <p:cNvSpPr txBox="1"/>
          <p:nvPr/>
        </p:nvSpPr>
        <p:spPr>
          <a:xfrm>
            <a:off x="9402321" y="1501472"/>
            <a:ext cx="2222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Macroscopic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8" name="Picture 2" descr="Myrmica">
            <a:extLst>
              <a:ext uri="{FF2B5EF4-FFF2-40B4-BE49-F238E27FC236}">
                <a16:creationId xmlns:a16="http://schemas.microsoft.com/office/drawing/2014/main" id="{F6C631AC-D646-55EE-2B9A-193EC849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8649" flipV="1">
            <a:off x="10077262" y="260921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Myrmica">
            <a:extLst>
              <a:ext uri="{FF2B5EF4-FFF2-40B4-BE49-F238E27FC236}">
                <a16:creationId xmlns:a16="http://schemas.microsoft.com/office/drawing/2014/main" id="{D31A3865-9B17-34E4-E3E5-D5B8728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0858" flipV="1">
            <a:off x="9021619" y="2721784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Myrmica">
            <a:extLst>
              <a:ext uri="{FF2B5EF4-FFF2-40B4-BE49-F238E27FC236}">
                <a16:creationId xmlns:a16="http://schemas.microsoft.com/office/drawing/2014/main" id="{4E517BEA-2BA6-6D25-FA3D-77474926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393274" y="262092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Myrmica">
            <a:extLst>
              <a:ext uri="{FF2B5EF4-FFF2-40B4-BE49-F238E27FC236}">
                <a16:creationId xmlns:a16="http://schemas.microsoft.com/office/drawing/2014/main" id="{C751BA28-4AFC-1D86-AACB-235F578A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0632" flipV="1">
            <a:off x="10616886" y="2898715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yrmica">
            <a:extLst>
              <a:ext uri="{FF2B5EF4-FFF2-40B4-BE49-F238E27FC236}">
                <a16:creationId xmlns:a16="http://schemas.microsoft.com/office/drawing/2014/main" id="{73D781A2-8926-00DD-AF8C-056829B6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10306162" y="2842687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Myrmica">
            <a:extLst>
              <a:ext uri="{FF2B5EF4-FFF2-40B4-BE49-F238E27FC236}">
                <a16:creationId xmlns:a16="http://schemas.microsoft.com/office/drawing/2014/main" id="{32D6075F-264E-6312-B617-B12E12062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1138337" y="29935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Myrmica">
            <a:extLst>
              <a:ext uri="{FF2B5EF4-FFF2-40B4-BE49-F238E27FC236}">
                <a16:creationId xmlns:a16="http://schemas.microsoft.com/office/drawing/2014/main" id="{1F3270A1-C14C-B0EA-AA06-31C86EE3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4989" flipV="1">
            <a:off x="10911904" y="287132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Myrmica">
            <a:extLst>
              <a:ext uri="{FF2B5EF4-FFF2-40B4-BE49-F238E27FC236}">
                <a16:creationId xmlns:a16="http://schemas.microsoft.com/office/drawing/2014/main" id="{E03E87B5-D161-AE8D-2FCD-8ED014447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28284" y="2779410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Myrmica">
            <a:extLst>
              <a:ext uri="{FF2B5EF4-FFF2-40B4-BE49-F238E27FC236}">
                <a16:creationId xmlns:a16="http://schemas.microsoft.com/office/drawing/2014/main" id="{23FC87A5-7CB4-F27C-8D3A-18DD86E0E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47942" y="254414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Myrmica">
            <a:extLst>
              <a:ext uri="{FF2B5EF4-FFF2-40B4-BE49-F238E27FC236}">
                <a16:creationId xmlns:a16="http://schemas.microsoft.com/office/drawing/2014/main" id="{2EE81EDE-CBDC-BE52-33D6-33D5B674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620418" y="2554483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 descr="Myrmica">
            <a:extLst>
              <a:ext uri="{FF2B5EF4-FFF2-40B4-BE49-F238E27FC236}">
                <a16:creationId xmlns:a16="http://schemas.microsoft.com/office/drawing/2014/main" id="{D4D755A1-D1AA-EC5E-7F61-89ACD856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817727" y="23421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81CB40D1-2040-F761-57BB-D6991F38B078}"/>
                  </a:ext>
                </a:extLst>
              </p:cNvPr>
              <p:cNvSpPr txBox="1"/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81CB40D1-2040-F761-57BB-D6991F38B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6575BE-6E31-96C8-C634-16F7A3B83292}"/>
              </a:ext>
            </a:extLst>
          </p:cNvPr>
          <p:cNvSpPr txBox="1"/>
          <p:nvPr/>
        </p:nvSpPr>
        <p:spPr>
          <a:xfrm>
            <a:off x="1130273" y="5683508"/>
            <a:ext cx="3700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 panose="02000803000000090004" pitchFamily="2" charset="0"/>
              </a:rPr>
              <a:t>Dynamical system are used to describe the macroscopic level</a:t>
            </a: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A63FE7-664E-25AE-7337-B2E24AE882DF}"/>
              </a:ext>
            </a:extLst>
          </p:cNvPr>
          <p:cNvSpPr/>
          <p:nvPr/>
        </p:nvSpPr>
        <p:spPr>
          <a:xfrm>
            <a:off x="8606118" y="1425388"/>
            <a:ext cx="3476064" cy="190341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3BB8861-DBE7-42CD-16F3-8FCE91AC76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45807" y="3328801"/>
            <a:ext cx="1144127" cy="335526"/>
          </a:xfrm>
          <a:prstGeom prst="curvedConnector3">
            <a:avLst>
              <a:gd name="adj1" fmla="val -36973"/>
            </a:avLst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3BA37E-0CF1-FD66-1CBD-D0A07B1E755C}"/>
                  </a:ext>
                </a:extLst>
              </p:cNvPr>
              <p:cNvSpPr txBox="1"/>
              <p:nvPr/>
            </p:nvSpPr>
            <p:spPr>
              <a:xfrm>
                <a:off x="6620065" y="4170725"/>
                <a:ext cx="2819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State variables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>
                  <a:latin typeface="Helvetica Neue" panose="02000803000000090004" pitchFamily="2" charset="0"/>
                </a:endParaRPr>
              </a:p>
              <a:p>
                <a:r>
                  <a:rPr lang="en-GB" i="1" dirty="0">
                    <a:latin typeface="Helvetica Neue" panose="02000803000000090004" pitchFamily="2" charset="0"/>
                  </a:rPr>
                  <a:t>Can change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3BA37E-0CF1-FD66-1CBD-D0A07B1E7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065" y="4170725"/>
                <a:ext cx="2819400" cy="646331"/>
              </a:xfrm>
              <a:prstGeom prst="rect">
                <a:avLst/>
              </a:prstGeom>
              <a:blipFill>
                <a:blip r:embed="rId5"/>
                <a:stretch>
                  <a:fillRect l="-1948" t="-6604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24DC0-61E2-7BEB-9B36-F57AB670715B}"/>
                  </a:ext>
                </a:extLst>
              </p:cNvPr>
              <p:cNvSpPr txBox="1"/>
              <p:nvPr/>
            </p:nvSpPr>
            <p:spPr>
              <a:xfrm>
                <a:off x="9339473" y="4170725"/>
                <a:ext cx="2222935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GB" dirty="0">
                  <a:latin typeface="Helvetica Neue" panose="02000803000000090004" pitchFamily="2" charset="0"/>
                </a:endParaRPr>
              </a:p>
              <a:p>
                <a:r>
                  <a:rPr lang="en-GB" i="1" dirty="0">
                    <a:latin typeface="Helvetica Neue" panose="02000803000000090004" pitchFamily="2" charset="0"/>
                  </a:rPr>
                  <a:t>Don’t change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24DC0-61E2-7BEB-9B36-F57AB6707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473" y="4170725"/>
                <a:ext cx="2222935" cy="651269"/>
              </a:xfrm>
              <a:prstGeom prst="rect">
                <a:avLst/>
              </a:prstGeom>
              <a:blipFill>
                <a:blip r:embed="rId6"/>
                <a:stretch>
                  <a:fillRect l="-2192" t="-4673" b="-140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F3640E-ABBE-C663-84A6-75C27394D525}"/>
              </a:ext>
            </a:extLst>
          </p:cNvPr>
          <p:cNvCxnSpPr>
            <a:cxnSpLocks/>
          </p:cNvCxnSpPr>
          <p:nvPr/>
        </p:nvCxnSpPr>
        <p:spPr>
          <a:xfrm flipV="1">
            <a:off x="9588728" y="2416387"/>
            <a:ext cx="136524" cy="36874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974911-5A8D-01E8-1852-3DB6E41E9A59}"/>
              </a:ext>
            </a:extLst>
          </p:cNvPr>
          <p:cNvCxnSpPr>
            <a:cxnSpLocks/>
          </p:cNvCxnSpPr>
          <p:nvPr/>
        </p:nvCxnSpPr>
        <p:spPr>
          <a:xfrm flipV="1">
            <a:off x="8825906" y="2230093"/>
            <a:ext cx="3167501" cy="1749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Question Mark and upside down question mark">
            <a:extLst>
              <a:ext uri="{FF2B5EF4-FFF2-40B4-BE49-F238E27FC236}">
                <a16:creationId xmlns:a16="http://schemas.microsoft.com/office/drawing/2014/main" id="{0E6D0004-5F72-67EB-7603-92AC0B5D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89" y="2309870"/>
            <a:ext cx="404422" cy="2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ow do Ants Communicate? - Bug House Pest Control">
            <a:extLst>
              <a:ext uri="{FF2B5EF4-FFF2-40B4-BE49-F238E27FC236}">
                <a16:creationId xmlns:a16="http://schemas.microsoft.com/office/drawing/2014/main" id="{414B02EC-41C5-82FD-0149-B918D4F2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5" y="2772518"/>
            <a:ext cx="5563810" cy="37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C99A14-B2F5-3683-A216-70C214B038DB}"/>
              </a:ext>
            </a:extLst>
          </p:cNvPr>
          <p:cNvSpPr txBox="1"/>
          <p:nvPr/>
        </p:nvSpPr>
        <p:spPr>
          <a:xfrm>
            <a:off x="1372155" y="1730763"/>
            <a:ext cx="3406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 panose="02000803000000090004" pitchFamily="2" charset="0"/>
              </a:rPr>
              <a:t>Dynamical system describe the macroscopic level</a:t>
            </a: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58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A8D86-B0EF-CCFF-ECF2-370D99424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How do Ants Communicate? - Bug House Pest Control">
            <a:extLst>
              <a:ext uri="{FF2B5EF4-FFF2-40B4-BE49-F238E27FC236}">
                <a16:creationId xmlns:a16="http://schemas.microsoft.com/office/drawing/2014/main" id="{6D9AAC7A-06F3-31FD-ECF6-C1A30572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5" y="2772518"/>
            <a:ext cx="5563810" cy="37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292E6E-ECED-1E5A-80E0-955D968A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7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What are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84CF3C9D-F015-EDEE-55DA-85A2625A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066">
            <a:off x="6967729" y="2391343"/>
            <a:ext cx="347129" cy="6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96E32D2-2521-CEF4-F80C-CAFCA5483A0F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273460" y="2017310"/>
            <a:ext cx="183167" cy="402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Question Mark and upside down question mark">
            <a:extLst>
              <a:ext uri="{FF2B5EF4-FFF2-40B4-BE49-F238E27FC236}">
                <a16:creationId xmlns:a16="http://schemas.microsoft.com/office/drawing/2014/main" id="{B796F726-2657-B719-CC65-B36BF6AFB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1" y="2094026"/>
            <a:ext cx="579869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717665B-1236-B384-A6C8-66BF19D8202B}"/>
              </a:ext>
            </a:extLst>
          </p:cNvPr>
          <p:cNvSpPr txBox="1"/>
          <p:nvPr/>
        </p:nvSpPr>
        <p:spPr>
          <a:xfrm>
            <a:off x="6096000" y="1501472"/>
            <a:ext cx="222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Microscopic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7D284329-E247-156B-DBE7-39ED1C1E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8220" flipH="1">
            <a:off x="8977409" y="2431493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Myrmica">
            <a:extLst>
              <a:ext uri="{FF2B5EF4-FFF2-40B4-BE49-F238E27FC236}">
                <a16:creationId xmlns:a16="http://schemas.microsoft.com/office/drawing/2014/main" id="{F3E88142-AB07-C5DA-5433-8F3E113B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341452" y="252870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4D00C53C-C75C-68CB-611C-0454FBF61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2740" flipH="1">
            <a:off x="9452974" y="2327536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Myrmica">
            <a:extLst>
              <a:ext uri="{FF2B5EF4-FFF2-40B4-BE49-F238E27FC236}">
                <a16:creationId xmlns:a16="http://schemas.microsoft.com/office/drawing/2014/main" id="{6B4F51D2-4346-1FAC-E03F-46AC5C19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767208" y="254456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rmica">
            <a:extLst>
              <a:ext uri="{FF2B5EF4-FFF2-40B4-BE49-F238E27FC236}">
                <a16:creationId xmlns:a16="http://schemas.microsoft.com/office/drawing/2014/main" id="{53E96D8C-9562-AB7C-EA95-62F6B79BD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408" flipH="1">
            <a:off x="8778225" y="2758542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DC53678-0809-D75C-8EDD-0CED0C240B74}"/>
              </a:ext>
            </a:extLst>
          </p:cNvPr>
          <p:cNvSpPr txBox="1"/>
          <p:nvPr/>
        </p:nvSpPr>
        <p:spPr>
          <a:xfrm>
            <a:off x="9402321" y="1501472"/>
            <a:ext cx="2222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Macroscopic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8" name="Picture 2" descr="Myrmica">
            <a:extLst>
              <a:ext uri="{FF2B5EF4-FFF2-40B4-BE49-F238E27FC236}">
                <a16:creationId xmlns:a16="http://schemas.microsoft.com/office/drawing/2014/main" id="{AB6C23B8-475C-9167-3BA6-620FBED2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8649" flipV="1">
            <a:off x="10077262" y="260921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Myrmica">
            <a:extLst>
              <a:ext uri="{FF2B5EF4-FFF2-40B4-BE49-F238E27FC236}">
                <a16:creationId xmlns:a16="http://schemas.microsoft.com/office/drawing/2014/main" id="{EE132C36-219C-DB58-3A8F-D2FDD6F06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0858" flipV="1">
            <a:off x="9021619" y="2721784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Myrmica">
            <a:extLst>
              <a:ext uri="{FF2B5EF4-FFF2-40B4-BE49-F238E27FC236}">
                <a16:creationId xmlns:a16="http://schemas.microsoft.com/office/drawing/2014/main" id="{941C2D2E-293B-351C-A098-471B01E2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393274" y="262092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Myrmica">
            <a:extLst>
              <a:ext uri="{FF2B5EF4-FFF2-40B4-BE49-F238E27FC236}">
                <a16:creationId xmlns:a16="http://schemas.microsoft.com/office/drawing/2014/main" id="{A448C096-1DF8-6331-A98B-1481E255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0632" flipV="1">
            <a:off x="10616886" y="2898715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yrmica">
            <a:extLst>
              <a:ext uri="{FF2B5EF4-FFF2-40B4-BE49-F238E27FC236}">
                <a16:creationId xmlns:a16="http://schemas.microsoft.com/office/drawing/2014/main" id="{31A3E3F6-B755-28CF-10EF-73FEC9B2C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10306162" y="2842687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Myrmica">
            <a:extLst>
              <a:ext uri="{FF2B5EF4-FFF2-40B4-BE49-F238E27FC236}">
                <a16:creationId xmlns:a16="http://schemas.microsoft.com/office/drawing/2014/main" id="{4E3CA2C9-5BB4-593C-30EB-4F42AFA22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1138337" y="29935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Myrmica">
            <a:extLst>
              <a:ext uri="{FF2B5EF4-FFF2-40B4-BE49-F238E27FC236}">
                <a16:creationId xmlns:a16="http://schemas.microsoft.com/office/drawing/2014/main" id="{3133769D-9C54-69B4-DE0A-109CCEF5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4989" flipV="1">
            <a:off x="10911904" y="287132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Myrmica">
            <a:extLst>
              <a:ext uri="{FF2B5EF4-FFF2-40B4-BE49-F238E27FC236}">
                <a16:creationId xmlns:a16="http://schemas.microsoft.com/office/drawing/2014/main" id="{0F401B6F-E841-40AF-5A15-3B0B9687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28284" y="2779410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Myrmica">
            <a:extLst>
              <a:ext uri="{FF2B5EF4-FFF2-40B4-BE49-F238E27FC236}">
                <a16:creationId xmlns:a16="http://schemas.microsoft.com/office/drawing/2014/main" id="{800A0C03-4B79-8B8E-ED48-53754B37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47942" y="254414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Myrmica">
            <a:extLst>
              <a:ext uri="{FF2B5EF4-FFF2-40B4-BE49-F238E27FC236}">
                <a16:creationId xmlns:a16="http://schemas.microsoft.com/office/drawing/2014/main" id="{4F64CC4E-C5D6-439C-6194-AD1B2DF35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620418" y="2554483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 descr="Myrmica">
            <a:extLst>
              <a:ext uri="{FF2B5EF4-FFF2-40B4-BE49-F238E27FC236}">
                <a16:creationId xmlns:a16="http://schemas.microsoft.com/office/drawing/2014/main" id="{8AAD2CD8-9D0F-B667-CB89-F8BCDDCDB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817727" y="23421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FA2E9687-1195-E3BD-F0B1-7F3062004BBB}"/>
                  </a:ext>
                </a:extLst>
              </p:cNvPr>
              <p:cNvSpPr txBox="1"/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FA2E9687-1195-E3BD-F0B1-7F3062004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ACD3FF-402D-18BA-1116-9098CE64D019}"/>
              </a:ext>
            </a:extLst>
          </p:cNvPr>
          <p:cNvSpPr txBox="1"/>
          <p:nvPr/>
        </p:nvSpPr>
        <p:spPr>
          <a:xfrm>
            <a:off x="1372155" y="1730763"/>
            <a:ext cx="3406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Neue" panose="02000803000000090004" pitchFamily="2" charset="0"/>
              </a:rPr>
              <a:t>Dynamical system describe the macroscopic level</a:t>
            </a: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FCA62-592F-A043-5432-5CA61829C554}"/>
              </a:ext>
            </a:extLst>
          </p:cNvPr>
          <p:cNvSpPr/>
          <p:nvPr/>
        </p:nvSpPr>
        <p:spPr>
          <a:xfrm>
            <a:off x="8606118" y="1425388"/>
            <a:ext cx="3476064" cy="190341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4170FFB-7C2A-576B-C803-58F0B0CF22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45807" y="3328801"/>
            <a:ext cx="1144127" cy="335526"/>
          </a:xfrm>
          <a:prstGeom prst="curvedConnector3">
            <a:avLst>
              <a:gd name="adj1" fmla="val -36973"/>
            </a:avLst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9026C8-3901-D9F1-1608-B7F6898038E4}"/>
                  </a:ext>
                </a:extLst>
              </p:cNvPr>
              <p:cNvSpPr txBox="1"/>
              <p:nvPr/>
            </p:nvSpPr>
            <p:spPr>
              <a:xfrm>
                <a:off x="6620065" y="4170725"/>
                <a:ext cx="2819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State variables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>
                  <a:latin typeface="Helvetica Neue" panose="02000803000000090004" pitchFamily="2" charset="0"/>
                </a:endParaRPr>
              </a:p>
              <a:p>
                <a:r>
                  <a:rPr lang="en-GB" i="1" dirty="0">
                    <a:latin typeface="Helvetica Neue" panose="02000803000000090004" pitchFamily="2" charset="0"/>
                  </a:rPr>
                  <a:t>Can change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9026C8-3901-D9F1-1608-B7F689803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065" y="4170725"/>
                <a:ext cx="2819400" cy="646331"/>
              </a:xfrm>
              <a:prstGeom prst="rect">
                <a:avLst/>
              </a:prstGeom>
              <a:blipFill>
                <a:blip r:embed="rId6"/>
                <a:stretch>
                  <a:fillRect l="-1948" t="-6604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78068F-FCE4-9055-3BD5-8D9AC6C01967}"/>
                  </a:ext>
                </a:extLst>
              </p:cNvPr>
              <p:cNvSpPr txBox="1"/>
              <p:nvPr/>
            </p:nvSpPr>
            <p:spPr>
              <a:xfrm>
                <a:off x="9339473" y="4170725"/>
                <a:ext cx="2222935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GB" dirty="0">
                  <a:latin typeface="Helvetica Neue" panose="02000803000000090004" pitchFamily="2" charset="0"/>
                </a:endParaRPr>
              </a:p>
              <a:p>
                <a:r>
                  <a:rPr lang="en-GB" i="1" dirty="0">
                    <a:latin typeface="Helvetica Neue" panose="02000803000000090004" pitchFamily="2" charset="0"/>
                  </a:rPr>
                  <a:t>Don’t change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78068F-FCE4-9055-3BD5-8D9AC6C01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473" y="4170725"/>
                <a:ext cx="2222935" cy="651269"/>
              </a:xfrm>
              <a:prstGeom prst="rect">
                <a:avLst/>
              </a:prstGeom>
              <a:blipFill>
                <a:blip r:embed="rId7"/>
                <a:stretch>
                  <a:fillRect l="-2192" t="-4673" b="-140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D53E98-15EA-DFCF-B8BE-A342ED5D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591" y="5193645"/>
            <a:ext cx="5032720" cy="14503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Helvetica Neue" panose="02000803000000090004" pitchFamily="2" charset="0"/>
              </a:rPr>
              <a:t>Important assumptions:</a:t>
            </a:r>
          </a:p>
          <a:p>
            <a:r>
              <a:rPr lang="en-US" sz="1800" dirty="0">
                <a:latin typeface="Helvetica Neue" panose="02000803000000090004" pitchFamily="2" charset="0"/>
              </a:rPr>
              <a:t>Continuous state variables</a:t>
            </a:r>
          </a:p>
          <a:p>
            <a:r>
              <a:rPr lang="en-US" sz="1800" dirty="0">
                <a:latin typeface="Helvetica Neue" panose="02000803000000090004" pitchFamily="2" charset="0"/>
              </a:rPr>
              <a:t>Time evolution of state variables is deterministic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7C5187-281C-0AA4-1D38-064029130571}"/>
              </a:ext>
            </a:extLst>
          </p:cNvPr>
          <p:cNvCxnSpPr>
            <a:cxnSpLocks/>
          </p:cNvCxnSpPr>
          <p:nvPr/>
        </p:nvCxnSpPr>
        <p:spPr>
          <a:xfrm flipV="1">
            <a:off x="9588728" y="2416387"/>
            <a:ext cx="136524" cy="36874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7F46B2-8842-C4CC-C814-6FC28D9FB3AC}"/>
              </a:ext>
            </a:extLst>
          </p:cNvPr>
          <p:cNvCxnSpPr>
            <a:cxnSpLocks/>
          </p:cNvCxnSpPr>
          <p:nvPr/>
        </p:nvCxnSpPr>
        <p:spPr>
          <a:xfrm flipV="1">
            <a:off x="8825906" y="2230093"/>
            <a:ext cx="3167501" cy="1749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Question Mark and upside down question mark">
            <a:extLst>
              <a:ext uri="{FF2B5EF4-FFF2-40B4-BE49-F238E27FC236}">
                <a16:creationId xmlns:a16="http://schemas.microsoft.com/office/drawing/2014/main" id="{1B6F3E69-1C0D-3746-3272-68F9BAE5D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89" y="2309870"/>
            <a:ext cx="404422" cy="2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6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9771A-221C-D9C9-CC2D-2E00CFC4A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D36FB6-4C8C-F6C3-9C22-AF534C67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7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What are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1032" name="Picture 8" descr="How do Ants Communicate? - Bug House Pest Control">
            <a:extLst>
              <a:ext uri="{FF2B5EF4-FFF2-40B4-BE49-F238E27FC236}">
                <a16:creationId xmlns:a16="http://schemas.microsoft.com/office/drawing/2014/main" id="{ECE88B81-B076-A5AF-535B-9A58DAF51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5" y="2772518"/>
            <a:ext cx="5563810" cy="37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CC1FBFFB-5973-0F9D-7682-85006B721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8066">
            <a:off x="6967729" y="2391343"/>
            <a:ext cx="347129" cy="6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5BAD930-6638-4268-69A9-9849484827F9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273460" y="2017310"/>
            <a:ext cx="183167" cy="402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Question Mark and upside down question mark">
            <a:extLst>
              <a:ext uri="{FF2B5EF4-FFF2-40B4-BE49-F238E27FC236}">
                <a16:creationId xmlns:a16="http://schemas.microsoft.com/office/drawing/2014/main" id="{C24F7EDF-98A1-07F2-62FC-6385A7F1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1" y="2094026"/>
            <a:ext cx="579869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700813B-28C7-B0BE-878C-A6454D3C14CF}"/>
              </a:ext>
            </a:extLst>
          </p:cNvPr>
          <p:cNvSpPr txBox="1"/>
          <p:nvPr/>
        </p:nvSpPr>
        <p:spPr>
          <a:xfrm>
            <a:off x="6096000" y="1501472"/>
            <a:ext cx="2222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Microscopic level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AB054027-9F1A-C3D4-5DD6-00D93A65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8220" flipH="1">
            <a:off x="8977409" y="2431493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Myrmica">
            <a:extLst>
              <a:ext uri="{FF2B5EF4-FFF2-40B4-BE49-F238E27FC236}">
                <a16:creationId xmlns:a16="http://schemas.microsoft.com/office/drawing/2014/main" id="{1F9F622A-391B-7C42-4399-2132508F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341452" y="252870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E8C067B7-7DF2-E299-E8BB-3286F79A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2740" flipH="1">
            <a:off x="9452974" y="2327536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Myrmica">
            <a:extLst>
              <a:ext uri="{FF2B5EF4-FFF2-40B4-BE49-F238E27FC236}">
                <a16:creationId xmlns:a16="http://schemas.microsoft.com/office/drawing/2014/main" id="{A5AA499D-54E5-7378-3DDC-7D25321E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9767208" y="254456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rmica">
            <a:extLst>
              <a:ext uri="{FF2B5EF4-FFF2-40B4-BE49-F238E27FC236}">
                <a16:creationId xmlns:a16="http://schemas.microsoft.com/office/drawing/2014/main" id="{F316DB1D-E205-C3B8-B4F0-18928D2E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408" flipH="1">
            <a:off x="8778225" y="2758542"/>
            <a:ext cx="107255" cy="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9C5F0C8-1575-1E49-CF6E-D3050A28AB65}"/>
              </a:ext>
            </a:extLst>
          </p:cNvPr>
          <p:cNvSpPr txBox="1"/>
          <p:nvPr/>
        </p:nvSpPr>
        <p:spPr>
          <a:xfrm>
            <a:off x="9402321" y="1501472"/>
            <a:ext cx="2222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Helvetica Neue" panose="02000803000000090004" pitchFamily="2" charset="0"/>
              </a:rPr>
              <a:t>Macroscopic level</a:t>
            </a:r>
            <a:endParaRPr lang="en-GB" dirty="0">
              <a:solidFill>
                <a:srgbClr val="FF0000"/>
              </a:solidFill>
              <a:latin typeface="Helvetica Neue" panose="02000803000000090004" pitchFamily="2" charset="0"/>
            </a:endParaRPr>
          </a:p>
        </p:txBody>
      </p:sp>
      <p:pic>
        <p:nvPicPr>
          <p:cNvPr id="58" name="Picture 2" descr="Myrmica">
            <a:extLst>
              <a:ext uri="{FF2B5EF4-FFF2-40B4-BE49-F238E27FC236}">
                <a16:creationId xmlns:a16="http://schemas.microsoft.com/office/drawing/2014/main" id="{73FBC30C-6CEB-0CFA-D399-636DA67C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8649" flipV="1">
            <a:off x="10077262" y="260921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Myrmica">
            <a:extLst>
              <a:ext uri="{FF2B5EF4-FFF2-40B4-BE49-F238E27FC236}">
                <a16:creationId xmlns:a16="http://schemas.microsoft.com/office/drawing/2014/main" id="{21C34EC7-4038-BF22-0DC2-BE7D1C13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0858" flipV="1">
            <a:off x="9021619" y="2721784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Myrmica">
            <a:extLst>
              <a:ext uri="{FF2B5EF4-FFF2-40B4-BE49-F238E27FC236}">
                <a16:creationId xmlns:a16="http://schemas.microsoft.com/office/drawing/2014/main" id="{28AA56FC-791B-04ED-E187-39B705F5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0393274" y="262092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Myrmica">
            <a:extLst>
              <a:ext uri="{FF2B5EF4-FFF2-40B4-BE49-F238E27FC236}">
                <a16:creationId xmlns:a16="http://schemas.microsoft.com/office/drawing/2014/main" id="{E1A7AF4A-C37F-2D55-A503-6871F504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0632" flipV="1">
            <a:off x="10616886" y="2898715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Myrmica">
            <a:extLst>
              <a:ext uri="{FF2B5EF4-FFF2-40B4-BE49-F238E27FC236}">
                <a16:creationId xmlns:a16="http://schemas.microsoft.com/office/drawing/2014/main" id="{2ED659CF-B0D4-D36C-33D6-4D2540B50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8772" flipV="1">
            <a:off x="10306162" y="2842687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Myrmica">
            <a:extLst>
              <a:ext uri="{FF2B5EF4-FFF2-40B4-BE49-F238E27FC236}">
                <a16:creationId xmlns:a16="http://schemas.microsoft.com/office/drawing/2014/main" id="{DBDA0E6D-1833-AF47-519B-03661903B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1138337" y="29935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Myrmica">
            <a:extLst>
              <a:ext uri="{FF2B5EF4-FFF2-40B4-BE49-F238E27FC236}">
                <a16:creationId xmlns:a16="http://schemas.microsoft.com/office/drawing/2014/main" id="{54FF13EE-70D8-2537-3165-CBE35AF11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4989" flipV="1">
            <a:off x="10911904" y="2871328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 descr="Myrmica">
            <a:extLst>
              <a:ext uri="{FF2B5EF4-FFF2-40B4-BE49-F238E27FC236}">
                <a16:creationId xmlns:a16="http://schemas.microsoft.com/office/drawing/2014/main" id="{6F6DE361-348C-DE4D-DA25-BBE61060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28284" y="2779410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Myrmica">
            <a:extLst>
              <a:ext uri="{FF2B5EF4-FFF2-40B4-BE49-F238E27FC236}">
                <a16:creationId xmlns:a16="http://schemas.microsoft.com/office/drawing/2014/main" id="{40046006-37AA-11C0-3BF5-A9B81724B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347942" y="2544149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Myrmica">
            <a:extLst>
              <a:ext uri="{FF2B5EF4-FFF2-40B4-BE49-F238E27FC236}">
                <a16:creationId xmlns:a16="http://schemas.microsoft.com/office/drawing/2014/main" id="{CF4A231D-891B-EB02-C918-17B916C0C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620418" y="2554483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2" descr="Myrmica">
            <a:extLst>
              <a:ext uri="{FF2B5EF4-FFF2-40B4-BE49-F238E27FC236}">
                <a16:creationId xmlns:a16="http://schemas.microsoft.com/office/drawing/2014/main" id="{CFC17559-D72D-3529-2C31-58D3E159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0823" flipV="1">
            <a:off x="11817727" y="2342131"/>
            <a:ext cx="107255" cy="1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ED91D1C2-3AAA-94D8-FBE8-91FBC1E3E3D6}"/>
                  </a:ext>
                </a:extLst>
              </p:cNvPr>
              <p:cNvSpPr txBox="1"/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33" name="TextBox 1032">
                <a:extLst>
                  <a:ext uri="{FF2B5EF4-FFF2-40B4-BE49-F238E27FC236}">
                    <a16:creationId xmlns:a16="http://schemas.microsoft.com/office/drawing/2014/main" id="{ED91D1C2-3AAA-94D8-FBE8-91FBC1E3E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085" y="3328800"/>
                <a:ext cx="404495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4E72D92-D7A3-3340-7F64-3E454E8F080A}"/>
              </a:ext>
            </a:extLst>
          </p:cNvPr>
          <p:cNvSpPr/>
          <p:nvPr/>
        </p:nvSpPr>
        <p:spPr>
          <a:xfrm>
            <a:off x="8606118" y="1425388"/>
            <a:ext cx="3476064" cy="190341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FA429F3-4A51-6616-E4F0-594F573AA3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45807" y="3328801"/>
            <a:ext cx="1144127" cy="335526"/>
          </a:xfrm>
          <a:prstGeom prst="curvedConnector3">
            <a:avLst>
              <a:gd name="adj1" fmla="val -36973"/>
            </a:avLst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795B37-8131-B8D4-44C6-2C1DAE01BF72}"/>
                  </a:ext>
                </a:extLst>
              </p:cNvPr>
              <p:cNvSpPr txBox="1"/>
              <p:nvPr/>
            </p:nvSpPr>
            <p:spPr>
              <a:xfrm>
                <a:off x="6620065" y="4170725"/>
                <a:ext cx="28194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State variables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>
                  <a:latin typeface="Helvetica Neue" panose="02000803000000090004" pitchFamily="2" charset="0"/>
                </a:endParaRPr>
              </a:p>
              <a:p>
                <a:r>
                  <a:rPr lang="en-GB" i="1" dirty="0">
                    <a:latin typeface="Helvetica Neue" panose="02000803000000090004" pitchFamily="2" charset="0"/>
                  </a:rPr>
                  <a:t>Can change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795B37-8131-B8D4-44C6-2C1DAE01B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065" y="4170725"/>
                <a:ext cx="2819400" cy="646331"/>
              </a:xfrm>
              <a:prstGeom prst="rect">
                <a:avLst/>
              </a:prstGeom>
              <a:blipFill>
                <a:blip r:embed="rId6"/>
                <a:stretch>
                  <a:fillRect l="-1948" t="-6604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F3E0D7-7F0D-23D6-66AE-7A00D815459D}"/>
                  </a:ext>
                </a:extLst>
              </p:cNvPr>
              <p:cNvSpPr txBox="1"/>
              <p:nvPr/>
            </p:nvSpPr>
            <p:spPr>
              <a:xfrm>
                <a:off x="9339473" y="4170725"/>
                <a:ext cx="2222935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GB" dirty="0">
                  <a:latin typeface="Helvetica Neue" panose="02000803000000090004" pitchFamily="2" charset="0"/>
                </a:endParaRPr>
              </a:p>
              <a:p>
                <a:r>
                  <a:rPr lang="en-GB" i="1" dirty="0">
                    <a:solidFill>
                      <a:srgbClr val="FF0000"/>
                    </a:solidFill>
                    <a:latin typeface="Helvetica Neue" panose="02000803000000090004" pitchFamily="2" charset="0"/>
                  </a:rPr>
                  <a:t>Don’t change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F3E0D7-7F0D-23D6-66AE-7A00D815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473" y="4170725"/>
                <a:ext cx="2222935" cy="651269"/>
              </a:xfrm>
              <a:prstGeom prst="rect">
                <a:avLst/>
              </a:prstGeom>
              <a:blipFill>
                <a:blip r:embed="rId7"/>
                <a:stretch>
                  <a:fillRect l="-2192" t="-4673" b="-140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D35FF1-0985-F6B8-5147-B2E4F9304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591" y="5193645"/>
            <a:ext cx="5032720" cy="14503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Helvetica Neue" panose="02000803000000090004" pitchFamily="2" charset="0"/>
              </a:rPr>
              <a:t>Important assumptions: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 Neue" panose="02000803000000090004" pitchFamily="2" charset="0"/>
              </a:rPr>
              <a:t>Continuous state variables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 Neue" panose="02000803000000090004" pitchFamily="2" charset="0"/>
              </a:rPr>
              <a:t>Time evolution of state variables is deterministic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606C6-4F0B-D5B2-D81F-7B9FB6B762A5}"/>
              </a:ext>
            </a:extLst>
          </p:cNvPr>
          <p:cNvSpPr txBox="1"/>
          <p:nvPr/>
        </p:nvSpPr>
        <p:spPr>
          <a:xfrm>
            <a:off x="1426308" y="1501472"/>
            <a:ext cx="3325904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  <a:latin typeface="Helvetica Neue" panose="02000803000000090004" pitchFamily="2" charset="0"/>
              </a:rPr>
              <a:t>Problems</a:t>
            </a:r>
            <a:endParaRPr lang="en-GB" sz="5400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CE988-4379-3688-EC6D-7F0EEF2E8C4E}"/>
              </a:ext>
            </a:extLst>
          </p:cNvPr>
          <p:cNvSpPr txBox="1"/>
          <p:nvPr/>
        </p:nvSpPr>
        <p:spPr>
          <a:xfrm>
            <a:off x="8601832" y="6275191"/>
            <a:ext cx="537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Helvetica Neue" panose="02000803000000090004" pitchFamily="2" charset="0"/>
              </a:rPr>
              <a:t>3.</a:t>
            </a:r>
            <a:endParaRPr lang="en-GB" sz="3200" dirty="0">
              <a:solidFill>
                <a:srgbClr val="FF0000"/>
              </a:solidFill>
              <a:latin typeface="Helvetica Neue" panose="0200080300000009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FD17B-AC41-24A9-C9ED-4A930708D9A1}"/>
              </a:ext>
            </a:extLst>
          </p:cNvPr>
          <p:cNvSpPr txBox="1"/>
          <p:nvPr/>
        </p:nvSpPr>
        <p:spPr>
          <a:xfrm>
            <a:off x="9959469" y="5193645"/>
            <a:ext cx="537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Helvetica Neue" panose="02000803000000090004" pitchFamily="2" charset="0"/>
              </a:rPr>
              <a:t>1.</a:t>
            </a:r>
            <a:endParaRPr lang="en-GB" sz="3200" dirty="0">
              <a:solidFill>
                <a:srgbClr val="FF0000"/>
              </a:solidFill>
              <a:latin typeface="Helvetica Neue" panose="0200080300000009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77706-F015-B520-BB62-D46933745E19}"/>
              </a:ext>
            </a:extLst>
          </p:cNvPr>
          <p:cNvSpPr txBox="1"/>
          <p:nvPr/>
        </p:nvSpPr>
        <p:spPr>
          <a:xfrm>
            <a:off x="10923177" y="4506252"/>
            <a:ext cx="537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Helvetica Neue" panose="02000803000000090004" pitchFamily="2" charset="0"/>
              </a:rPr>
              <a:t>4.</a:t>
            </a:r>
            <a:endParaRPr lang="en-GB" sz="3200" dirty="0">
              <a:solidFill>
                <a:srgbClr val="FF0000"/>
              </a:solidFill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8CE01-ED61-6730-6938-4D783046B60B}"/>
              </a:ext>
            </a:extLst>
          </p:cNvPr>
          <p:cNvSpPr txBox="1"/>
          <p:nvPr/>
        </p:nvSpPr>
        <p:spPr>
          <a:xfrm>
            <a:off x="11405258" y="879802"/>
            <a:ext cx="537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Helvetica Neue" panose="02000803000000090004" pitchFamily="2" charset="0"/>
              </a:rPr>
              <a:t>2.</a:t>
            </a:r>
            <a:endParaRPr lang="en-GB" sz="3200" dirty="0">
              <a:solidFill>
                <a:srgbClr val="FF0000"/>
              </a:solidFill>
              <a:latin typeface="Helvetica Neue" panose="02000803000000090004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C72137-4EC5-0D4A-046F-161E3A74A0C6}"/>
              </a:ext>
            </a:extLst>
          </p:cNvPr>
          <p:cNvCxnSpPr>
            <a:cxnSpLocks/>
          </p:cNvCxnSpPr>
          <p:nvPr/>
        </p:nvCxnSpPr>
        <p:spPr>
          <a:xfrm flipV="1">
            <a:off x="9588728" y="2416387"/>
            <a:ext cx="136524" cy="36874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DFD819-FC65-A1A1-4EA0-98816C43E425}"/>
              </a:ext>
            </a:extLst>
          </p:cNvPr>
          <p:cNvCxnSpPr>
            <a:cxnSpLocks/>
          </p:cNvCxnSpPr>
          <p:nvPr/>
        </p:nvCxnSpPr>
        <p:spPr>
          <a:xfrm flipV="1">
            <a:off x="8825906" y="2230093"/>
            <a:ext cx="3167501" cy="1749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Question Mark and upside down question mark">
            <a:extLst>
              <a:ext uri="{FF2B5EF4-FFF2-40B4-BE49-F238E27FC236}">
                <a16:creationId xmlns:a16="http://schemas.microsoft.com/office/drawing/2014/main" id="{847CB222-3E10-C9AA-454E-DA3794D78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89" y="2309870"/>
            <a:ext cx="404422" cy="2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78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983BC-25B8-9294-F1DF-6E9ADBD76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68B6-C791-07FD-900A-6F143A97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14" y="1144818"/>
            <a:ext cx="9926171" cy="17982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Part 1</a:t>
            </a:r>
            <a:br>
              <a:rPr lang="en-US" dirty="0">
                <a:latin typeface="Helvetica Neue" panose="02000803000000090004" pitchFamily="2" charset="0"/>
              </a:rPr>
            </a:br>
            <a:r>
              <a:rPr lang="en-US" dirty="0">
                <a:latin typeface="Helvetica Neue" panose="02000803000000090004" pitchFamily="2" charset="0"/>
              </a:rPr>
              <a:t>The problems with dynamical systems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13CDFB-6CCA-82E3-0BB2-4A65977AD0D1}"/>
              </a:ext>
            </a:extLst>
          </p:cNvPr>
          <p:cNvSpPr/>
          <p:nvPr/>
        </p:nvSpPr>
        <p:spPr>
          <a:xfrm>
            <a:off x="33527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1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DAC476-8E59-3B4F-E441-9B75BE95DFDA}"/>
              </a:ext>
            </a:extLst>
          </p:cNvPr>
          <p:cNvSpPr/>
          <p:nvPr/>
        </p:nvSpPr>
        <p:spPr>
          <a:xfrm>
            <a:off x="42671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2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EB718-1C26-3267-CC29-C1E925756CFF}"/>
              </a:ext>
            </a:extLst>
          </p:cNvPr>
          <p:cNvSpPr/>
          <p:nvPr/>
        </p:nvSpPr>
        <p:spPr>
          <a:xfrm>
            <a:off x="51815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3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C3982-1C48-7ABA-0273-24DA696F1DFF}"/>
              </a:ext>
            </a:extLst>
          </p:cNvPr>
          <p:cNvSpPr/>
          <p:nvPr/>
        </p:nvSpPr>
        <p:spPr>
          <a:xfrm>
            <a:off x="60959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4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01F25-FC9A-7162-D696-BB23253DA60C}"/>
              </a:ext>
            </a:extLst>
          </p:cNvPr>
          <p:cNvSpPr/>
          <p:nvPr/>
        </p:nvSpPr>
        <p:spPr>
          <a:xfrm>
            <a:off x="70103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5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8F648-E116-2193-7524-10EE2E18BCD7}"/>
              </a:ext>
            </a:extLst>
          </p:cNvPr>
          <p:cNvSpPr/>
          <p:nvPr/>
        </p:nvSpPr>
        <p:spPr>
          <a:xfrm>
            <a:off x="79247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6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241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75C23-35BE-0184-53B4-F05083A57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DC4260-BE3B-4879-B9CE-CF740D4F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1. The problem with continuous state variables</a:t>
            </a:r>
            <a:endParaRPr lang="en-GB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1C319-C86C-57BB-FE39-E78BBD98B831}"/>
              </a:ext>
            </a:extLst>
          </p:cNvPr>
          <p:cNvSpPr txBox="1"/>
          <p:nvPr/>
        </p:nvSpPr>
        <p:spPr>
          <a:xfrm>
            <a:off x="910711" y="1374441"/>
            <a:ext cx="30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A colony of </a:t>
            </a:r>
            <a:r>
              <a:rPr lang="en-US" i="1" dirty="0">
                <a:latin typeface="Helvetica Neue" panose="02000803000000090004" pitchFamily="2" charset="0"/>
              </a:rPr>
              <a:t>Temnothorax</a:t>
            </a:r>
            <a:r>
              <a:rPr lang="en-US" dirty="0">
                <a:latin typeface="Helvetica Neue" panose="02000803000000090004" pitchFamily="2" charset="0"/>
              </a:rPr>
              <a:t> ants must choose a new nest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4BA113-7113-00CA-E591-54101941904B}"/>
              </a:ext>
            </a:extLst>
          </p:cNvPr>
          <p:cNvSpPr/>
          <p:nvPr/>
        </p:nvSpPr>
        <p:spPr>
          <a:xfrm>
            <a:off x="4114681" y="1683601"/>
            <a:ext cx="363070" cy="323166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55AE52-FDF9-E467-B39E-C18D920F3F0A}"/>
              </a:ext>
            </a:extLst>
          </p:cNvPr>
          <p:cNvSpPr/>
          <p:nvPr/>
        </p:nvSpPr>
        <p:spPr>
          <a:xfrm>
            <a:off x="4621971" y="1685253"/>
            <a:ext cx="363070" cy="323166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850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2EF29-6C9B-50CD-5CD6-BAB494E61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BCD69A-DB17-AB69-FD33-C9371013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1. The problem with continuous state variables</a:t>
            </a:r>
            <a:endParaRPr lang="en-GB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61740F-3F78-4892-4370-F7E60177BB53}"/>
              </a:ext>
            </a:extLst>
          </p:cNvPr>
          <p:cNvSpPr txBox="1"/>
          <p:nvPr/>
        </p:nvSpPr>
        <p:spPr>
          <a:xfrm>
            <a:off x="910711" y="1374441"/>
            <a:ext cx="30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A colony of </a:t>
            </a:r>
            <a:r>
              <a:rPr lang="en-US" i="1" dirty="0">
                <a:latin typeface="Helvetica Neue" panose="02000803000000090004" pitchFamily="2" charset="0"/>
              </a:rPr>
              <a:t>Temnothorax</a:t>
            </a:r>
            <a:r>
              <a:rPr lang="en-US" dirty="0">
                <a:latin typeface="Helvetica Neue" panose="02000803000000090004" pitchFamily="2" charset="0"/>
              </a:rPr>
              <a:t> ants must choose a new nest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512D74-747B-2F66-A6CD-2D9938A53399}"/>
              </a:ext>
            </a:extLst>
          </p:cNvPr>
          <p:cNvSpPr/>
          <p:nvPr/>
        </p:nvSpPr>
        <p:spPr>
          <a:xfrm>
            <a:off x="4114681" y="1683601"/>
            <a:ext cx="363070" cy="323166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E665A4-F232-8106-C912-3F9343060BF4}"/>
              </a:ext>
            </a:extLst>
          </p:cNvPr>
          <p:cNvSpPr/>
          <p:nvPr/>
        </p:nvSpPr>
        <p:spPr>
          <a:xfrm>
            <a:off x="4621971" y="1685253"/>
            <a:ext cx="363070" cy="323166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919C9A7-23ED-78B3-9153-F60AB0140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6" y="3034521"/>
            <a:ext cx="3896269" cy="7811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7136993-B318-C195-4F84-AE6A7502F050}"/>
              </a:ext>
            </a:extLst>
          </p:cNvPr>
          <p:cNvSpPr txBox="1"/>
          <p:nvPr/>
        </p:nvSpPr>
        <p:spPr>
          <a:xfrm>
            <a:off x="1539773" y="2628416"/>
            <a:ext cx="200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Tandem running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A30D83-D211-E44F-C5F1-DEBDBCAE8A99}"/>
              </a:ext>
            </a:extLst>
          </p:cNvPr>
          <p:cNvSpPr txBox="1"/>
          <p:nvPr/>
        </p:nvSpPr>
        <p:spPr>
          <a:xfrm>
            <a:off x="10034037" y="6417851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Basari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23684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F5EDF0-4F07-2DA9-2D27-3DFE9DB6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Topic summary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01E627-6A21-B9B9-DF86-A6DBDC198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81" y="1512888"/>
            <a:ext cx="11555769" cy="424497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Why dynamical systems are bad for modelling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57765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F1C65-08E2-9939-AFED-644EC2A9A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AEA99D-FD2F-6E5E-0359-935D7106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1. The problem with continuous state variables</a:t>
            </a:r>
            <a:endParaRPr lang="en-GB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C3915E-35BA-8E2B-F33B-7743C72D12BC}"/>
              </a:ext>
            </a:extLst>
          </p:cNvPr>
          <p:cNvSpPr txBox="1"/>
          <p:nvPr/>
        </p:nvSpPr>
        <p:spPr>
          <a:xfrm>
            <a:off x="910711" y="1374441"/>
            <a:ext cx="30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A colony of </a:t>
            </a:r>
            <a:r>
              <a:rPr lang="en-US" i="1" dirty="0">
                <a:latin typeface="Helvetica Neue" panose="02000803000000090004" pitchFamily="2" charset="0"/>
              </a:rPr>
              <a:t>Temnothorax</a:t>
            </a:r>
            <a:r>
              <a:rPr lang="en-US" dirty="0">
                <a:latin typeface="Helvetica Neue" panose="02000803000000090004" pitchFamily="2" charset="0"/>
              </a:rPr>
              <a:t> ants must choose a new nest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85BA3F-FAED-AD41-0483-83F0A6E8BB13}"/>
              </a:ext>
            </a:extLst>
          </p:cNvPr>
          <p:cNvSpPr/>
          <p:nvPr/>
        </p:nvSpPr>
        <p:spPr>
          <a:xfrm>
            <a:off x="4114681" y="1683601"/>
            <a:ext cx="363070" cy="323166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2E5285-601F-A16D-E001-A5C9D69B8ABC}"/>
              </a:ext>
            </a:extLst>
          </p:cNvPr>
          <p:cNvSpPr/>
          <p:nvPr/>
        </p:nvSpPr>
        <p:spPr>
          <a:xfrm>
            <a:off x="4621971" y="1685253"/>
            <a:ext cx="363070" cy="323166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2EA3438-CA34-BFEB-F518-4F6EC8B2A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6" y="3034521"/>
            <a:ext cx="3896269" cy="7811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4AE7FAB-3CED-384E-735C-A101D4264968}"/>
              </a:ext>
            </a:extLst>
          </p:cNvPr>
          <p:cNvSpPr txBox="1"/>
          <p:nvPr/>
        </p:nvSpPr>
        <p:spPr>
          <a:xfrm>
            <a:off x="1539773" y="2628416"/>
            <a:ext cx="200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Tandem running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7" name="Picture 2" descr="Myrmica">
            <a:extLst>
              <a:ext uri="{FF2B5EF4-FFF2-40B4-BE49-F238E27FC236}">
                <a16:creationId xmlns:a16="http://schemas.microsoft.com/office/drawing/2014/main" id="{95D31011-00AA-3AD5-2800-4708CE1F4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802570" y="445156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20" name="Picture 2" descr="Myrmica">
            <a:extLst>
              <a:ext uri="{FF2B5EF4-FFF2-40B4-BE49-F238E27FC236}">
                <a16:creationId xmlns:a16="http://schemas.microsoft.com/office/drawing/2014/main" id="{B5580D0B-6B99-86DA-7179-38F58AAE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27731" y="4476516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5FC0C8-F726-F047-4562-C163D63DE31E}"/>
              </a:ext>
            </a:extLst>
          </p:cNvPr>
          <p:cNvCxnSpPr>
            <a:cxnSpLocks/>
          </p:cNvCxnSpPr>
          <p:nvPr/>
        </p:nvCxnSpPr>
        <p:spPr>
          <a:xfrm>
            <a:off x="2602172" y="463654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Myrmica">
            <a:extLst>
              <a:ext uri="{FF2B5EF4-FFF2-40B4-BE49-F238E27FC236}">
                <a16:creationId xmlns:a16="http://schemas.microsoft.com/office/drawing/2014/main" id="{872861C9-12C9-CEFE-3EC7-0330A235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66684" y="4480749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39" name="Picture 2" descr="Myrmica">
            <a:extLst>
              <a:ext uri="{FF2B5EF4-FFF2-40B4-BE49-F238E27FC236}">
                <a16:creationId xmlns:a16="http://schemas.microsoft.com/office/drawing/2014/main" id="{4D77DB81-B995-5BE1-568D-E4ECF8FD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85532" y="4480750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0C5A66-61B8-C819-AC5C-62C921E5545D}"/>
                  </a:ext>
                </a:extLst>
              </p:cNvPr>
              <p:cNvSpPr txBox="1"/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0C5A66-61B8-C819-AC5C-62C921E55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blipFill>
                <a:blip r:embed="rId4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 descr="Myrmica">
            <a:extLst>
              <a:ext uri="{FF2B5EF4-FFF2-40B4-BE49-F238E27FC236}">
                <a16:creationId xmlns:a16="http://schemas.microsoft.com/office/drawing/2014/main" id="{21B05426-A2AA-6AEC-6541-0B1FAD070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84308" y="4925353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44" name="Picture 2" descr="Myrmica">
            <a:extLst>
              <a:ext uri="{FF2B5EF4-FFF2-40B4-BE49-F238E27FC236}">
                <a16:creationId xmlns:a16="http://schemas.microsoft.com/office/drawing/2014/main" id="{8D384BB7-ABBB-6A4E-4EDB-58D0FD3B2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09469" y="4950307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D3CA2F-EF7A-656E-7EC9-2D7566DFCA3F}"/>
              </a:ext>
            </a:extLst>
          </p:cNvPr>
          <p:cNvCxnSpPr>
            <a:cxnSpLocks/>
          </p:cNvCxnSpPr>
          <p:nvPr/>
        </p:nvCxnSpPr>
        <p:spPr>
          <a:xfrm>
            <a:off x="2583910" y="5110337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Myrmica">
            <a:extLst>
              <a:ext uri="{FF2B5EF4-FFF2-40B4-BE49-F238E27FC236}">
                <a16:creationId xmlns:a16="http://schemas.microsoft.com/office/drawing/2014/main" id="{A368BE23-2236-107E-E445-E1E94E28A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48422" y="4954540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7" name="Picture 2" descr="Myrmica">
            <a:extLst>
              <a:ext uri="{FF2B5EF4-FFF2-40B4-BE49-F238E27FC236}">
                <a16:creationId xmlns:a16="http://schemas.microsoft.com/office/drawing/2014/main" id="{FECBB5D0-050F-F47A-342B-05A303B67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67270" y="4954541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742B8E7D-1CCC-F235-4681-90010F65F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3" y="537327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8B0B78-F14B-02AD-9F11-26F4F0E40509}"/>
              </a:ext>
            </a:extLst>
          </p:cNvPr>
          <p:cNvCxnSpPr>
            <a:cxnSpLocks/>
          </p:cNvCxnSpPr>
          <p:nvPr/>
        </p:nvCxnSpPr>
        <p:spPr>
          <a:xfrm>
            <a:off x="2565645" y="555825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Myrmica">
            <a:extLst>
              <a:ext uri="{FF2B5EF4-FFF2-40B4-BE49-F238E27FC236}">
                <a16:creationId xmlns:a16="http://schemas.microsoft.com/office/drawing/2014/main" id="{1C61C3FF-0061-D74D-1620-36C4291E7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7" y="5402459"/>
            <a:ext cx="207679" cy="379399"/>
          </a:xfrm>
          <a:prstGeom prst="rect">
            <a:avLst/>
          </a:prstGeom>
          <a:solidFill>
            <a:srgbClr val="F8736A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6DF33-C876-8C90-453A-0A138AA9D637}"/>
                  </a:ext>
                </a:extLst>
              </p:cNvPr>
              <p:cNvSpPr txBox="1"/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6DF33-C876-8C90-453A-0A138AA9D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blipFill>
                <a:blip r:embed="rId5"/>
                <a:stretch>
                  <a:fillRect r="-4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944CE338-40CB-053C-0BEC-D5EDBE818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2" y="5799625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D3549FE-FE2E-1657-7FC7-0DA708BA4ABA}"/>
              </a:ext>
            </a:extLst>
          </p:cNvPr>
          <p:cNvCxnSpPr>
            <a:cxnSpLocks/>
          </p:cNvCxnSpPr>
          <p:nvPr/>
        </p:nvCxnSpPr>
        <p:spPr>
          <a:xfrm>
            <a:off x="2565644" y="598460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52656A61-53B4-B3FC-27A2-AD441A501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6" y="5828812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E16F1AA-D759-9A8C-B03D-02535F7D24F4}"/>
                  </a:ext>
                </a:extLst>
              </p:cNvPr>
              <p:cNvSpPr txBox="1"/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E16F1AA-D759-9A8C-B03D-02535F7D2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blipFill>
                <a:blip r:embed="rId6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CD4470-F1E5-18C6-E29C-5176D332621D}"/>
                  </a:ext>
                </a:extLst>
              </p:cNvPr>
              <p:cNvSpPr txBox="1"/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CD4470-F1E5-18C6-E29C-5176D332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blipFill>
                <a:blip r:embed="rId7"/>
                <a:stretch>
                  <a:fillRect r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EFCBBCD-5126-F506-355E-B37DC9BFA977}"/>
              </a:ext>
            </a:extLst>
          </p:cNvPr>
          <p:cNvSpPr txBox="1"/>
          <p:nvPr/>
        </p:nvSpPr>
        <p:spPr>
          <a:xfrm>
            <a:off x="426854" y="4945827"/>
            <a:ext cx="97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Voter model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711A11-877E-DE9B-A982-4FC627037429}"/>
              </a:ext>
            </a:extLst>
          </p:cNvPr>
          <p:cNvSpPr txBox="1"/>
          <p:nvPr/>
        </p:nvSpPr>
        <p:spPr>
          <a:xfrm>
            <a:off x="10034037" y="6417851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Marshall et al. 2009</a:t>
            </a:r>
          </a:p>
        </p:txBody>
      </p:sp>
    </p:spTree>
    <p:extLst>
      <p:ext uri="{BB962C8B-B14F-4D97-AF65-F5344CB8AC3E}">
        <p14:creationId xmlns:p14="http://schemas.microsoft.com/office/powerpoint/2010/main" val="4129073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AAC33-4188-F0C3-C092-70B374F2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a line&#10;&#10;AI-generated content may be incorrect.">
            <a:extLst>
              <a:ext uri="{FF2B5EF4-FFF2-40B4-BE49-F238E27FC236}">
                <a16:creationId xmlns:a16="http://schemas.microsoft.com/office/drawing/2014/main" id="{4268E979-BEAA-926A-51A3-7F6C2DE94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48" y="945568"/>
            <a:ext cx="3692893" cy="2215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1DC87C-F737-98F0-061D-A3777344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1. The problem with continuous state variables</a:t>
            </a:r>
            <a:endParaRPr lang="en-GB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193D20-C8ED-1874-148C-F5BE50710E41}"/>
              </a:ext>
            </a:extLst>
          </p:cNvPr>
          <p:cNvSpPr txBox="1"/>
          <p:nvPr/>
        </p:nvSpPr>
        <p:spPr>
          <a:xfrm>
            <a:off x="910711" y="1374441"/>
            <a:ext cx="30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A colony of </a:t>
            </a:r>
            <a:r>
              <a:rPr lang="en-US" i="1" dirty="0">
                <a:latin typeface="Helvetica Neue" panose="02000803000000090004" pitchFamily="2" charset="0"/>
              </a:rPr>
              <a:t>Temnothorax</a:t>
            </a:r>
            <a:r>
              <a:rPr lang="en-US" dirty="0">
                <a:latin typeface="Helvetica Neue" panose="02000803000000090004" pitchFamily="2" charset="0"/>
              </a:rPr>
              <a:t> ants must choose a new nest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3DCB3D-D25A-735F-6CAA-55AEAF31AE38}"/>
              </a:ext>
            </a:extLst>
          </p:cNvPr>
          <p:cNvSpPr/>
          <p:nvPr/>
        </p:nvSpPr>
        <p:spPr>
          <a:xfrm>
            <a:off x="4114681" y="1683601"/>
            <a:ext cx="363070" cy="323166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9BC3A6-F72E-0323-78C8-3F9C99A88078}"/>
              </a:ext>
            </a:extLst>
          </p:cNvPr>
          <p:cNvSpPr/>
          <p:nvPr/>
        </p:nvSpPr>
        <p:spPr>
          <a:xfrm>
            <a:off x="4621971" y="1685253"/>
            <a:ext cx="363070" cy="323166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1A08AE-0417-4CE3-6D59-8B6827D3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6" y="3034521"/>
            <a:ext cx="3896269" cy="7811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2886B31-2011-3B0B-A243-BFB4E6A03EBA}"/>
              </a:ext>
            </a:extLst>
          </p:cNvPr>
          <p:cNvSpPr txBox="1"/>
          <p:nvPr/>
        </p:nvSpPr>
        <p:spPr>
          <a:xfrm>
            <a:off x="1539773" y="2628416"/>
            <a:ext cx="200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Tandem running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7" name="Picture 2" descr="Myrmica">
            <a:extLst>
              <a:ext uri="{FF2B5EF4-FFF2-40B4-BE49-F238E27FC236}">
                <a16:creationId xmlns:a16="http://schemas.microsoft.com/office/drawing/2014/main" id="{321DD5C6-7E1F-20AD-D2E9-C9DC8AC8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802570" y="445156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20" name="Picture 2" descr="Myrmica">
            <a:extLst>
              <a:ext uri="{FF2B5EF4-FFF2-40B4-BE49-F238E27FC236}">
                <a16:creationId xmlns:a16="http://schemas.microsoft.com/office/drawing/2014/main" id="{E7A20833-0D81-0551-DDB8-8580DC02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27731" y="4476516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31E7BC-51B1-3A66-94B9-B76CBD753E27}"/>
              </a:ext>
            </a:extLst>
          </p:cNvPr>
          <p:cNvCxnSpPr>
            <a:cxnSpLocks/>
          </p:cNvCxnSpPr>
          <p:nvPr/>
        </p:nvCxnSpPr>
        <p:spPr>
          <a:xfrm>
            <a:off x="2602172" y="463654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Myrmica">
            <a:extLst>
              <a:ext uri="{FF2B5EF4-FFF2-40B4-BE49-F238E27FC236}">
                <a16:creationId xmlns:a16="http://schemas.microsoft.com/office/drawing/2014/main" id="{5DC809CF-00D4-DA35-3F86-1D3BA1EA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66684" y="4480749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39" name="Picture 2" descr="Myrmica">
            <a:extLst>
              <a:ext uri="{FF2B5EF4-FFF2-40B4-BE49-F238E27FC236}">
                <a16:creationId xmlns:a16="http://schemas.microsoft.com/office/drawing/2014/main" id="{EF144E32-41BB-3A68-E4AE-7A93DCBE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85532" y="4480750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9D541-3AB6-D4E9-E84F-71792179D045}"/>
                  </a:ext>
                </a:extLst>
              </p:cNvPr>
              <p:cNvSpPr txBox="1"/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9D541-3AB6-D4E9-E84F-71792179D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blipFill>
                <a:blip r:embed="rId5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 descr="Myrmica">
            <a:extLst>
              <a:ext uri="{FF2B5EF4-FFF2-40B4-BE49-F238E27FC236}">
                <a16:creationId xmlns:a16="http://schemas.microsoft.com/office/drawing/2014/main" id="{B8D74A87-55F1-A186-9323-501198F9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84308" y="4925353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44" name="Picture 2" descr="Myrmica">
            <a:extLst>
              <a:ext uri="{FF2B5EF4-FFF2-40B4-BE49-F238E27FC236}">
                <a16:creationId xmlns:a16="http://schemas.microsoft.com/office/drawing/2014/main" id="{0BA19B3A-1A42-A449-C508-3D04DEE2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09469" y="4950307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FDF7F7-5B91-C631-7C8B-FACD7B348C1D}"/>
              </a:ext>
            </a:extLst>
          </p:cNvPr>
          <p:cNvCxnSpPr>
            <a:cxnSpLocks/>
          </p:cNvCxnSpPr>
          <p:nvPr/>
        </p:nvCxnSpPr>
        <p:spPr>
          <a:xfrm>
            <a:off x="2583910" y="5110337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Myrmica">
            <a:extLst>
              <a:ext uri="{FF2B5EF4-FFF2-40B4-BE49-F238E27FC236}">
                <a16:creationId xmlns:a16="http://schemas.microsoft.com/office/drawing/2014/main" id="{48F34220-A9C8-57EB-8FFD-9F4DD48A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48422" y="4954540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7" name="Picture 2" descr="Myrmica">
            <a:extLst>
              <a:ext uri="{FF2B5EF4-FFF2-40B4-BE49-F238E27FC236}">
                <a16:creationId xmlns:a16="http://schemas.microsoft.com/office/drawing/2014/main" id="{E9FDCFD3-D845-E843-0EC6-D55D747C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67270" y="4954541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9BE1AAC5-990E-52FC-0BE6-3FC882447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3" y="537327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4C0FD9-B2FB-0607-C1BE-9B760D70FC38}"/>
              </a:ext>
            </a:extLst>
          </p:cNvPr>
          <p:cNvCxnSpPr>
            <a:cxnSpLocks/>
          </p:cNvCxnSpPr>
          <p:nvPr/>
        </p:nvCxnSpPr>
        <p:spPr>
          <a:xfrm>
            <a:off x="2565645" y="555825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Myrmica">
            <a:extLst>
              <a:ext uri="{FF2B5EF4-FFF2-40B4-BE49-F238E27FC236}">
                <a16:creationId xmlns:a16="http://schemas.microsoft.com/office/drawing/2014/main" id="{CFBDB1B8-1B64-AC1C-1F7E-495AB213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7" y="5402459"/>
            <a:ext cx="207679" cy="379399"/>
          </a:xfrm>
          <a:prstGeom prst="rect">
            <a:avLst/>
          </a:prstGeom>
          <a:solidFill>
            <a:srgbClr val="F8736A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8E1A37-43C6-98EF-1D30-99D48DC55722}"/>
                  </a:ext>
                </a:extLst>
              </p:cNvPr>
              <p:cNvSpPr txBox="1"/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8E1A37-43C6-98EF-1D30-99D48DC55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blipFill>
                <a:blip r:embed="rId6"/>
                <a:stretch>
                  <a:fillRect r="-4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FA5402DC-8076-E148-6F51-321DB11F5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2" y="5799625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235245-634F-6D18-4BEF-2696C90071BB}"/>
              </a:ext>
            </a:extLst>
          </p:cNvPr>
          <p:cNvCxnSpPr>
            <a:cxnSpLocks/>
          </p:cNvCxnSpPr>
          <p:nvPr/>
        </p:nvCxnSpPr>
        <p:spPr>
          <a:xfrm>
            <a:off x="2565644" y="598460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CF7D08D3-A95A-EA4C-0DF9-AC307CF4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6" y="5828812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B906B8-301F-2690-CC3D-72D5030E6B90}"/>
                  </a:ext>
                </a:extLst>
              </p:cNvPr>
              <p:cNvSpPr txBox="1"/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B906B8-301F-2690-CC3D-72D5030E6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blipFill>
                <a:blip r:embed="rId7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9556CEC-D458-28DA-2C88-AF0721E2A0F5}"/>
                  </a:ext>
                </a:extLst>
              </p:cNvPr>
              <p:cNvSpPr txBox="1"/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9556CEC-D458-28DA-2C88-AF0721E2A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blipFill>
                <a:blip r:embed="rId8"/>
                <a:stretch>
                  <a:fillRect r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A81FB8DF-4815-50BE-E926-A877AB8CF004}"/>
              </a:ext>
            </a:extLst>
          </p:cNvPr>
          <p:cNvSpPr txBox="1"/>
          <p:nvPr/>
        </p:nvSpPr>
        <p:spPr>
          <a:xfrm>
            <a:off x="426854" y="4945827"/>
            <a:ext cx="97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Voter model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7C8971-4D25-26C7-44C4-97370C26309C}"/>
                  </a:ext>
                </a:extLst>
              </p:cNvPr>
              <p:cNvSpPr txBox="1"/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7C8971-4D25-26C7-44C4-97370C263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9B09EB-5660-9CFE-347F-D77FCAB2C036}"/>
              </a:ext>
            </a:extLst>
          </p:cNvPr>
          <p:cNvCxnSpPr>
            <a:cxnSpLocks/>
          </p:cNvCxnSpPr>
          <p:nvPr/>
        </p:nvCxnSpPr>
        <p:spPr>
          <a:xfrm flipV="1">
            <a:off x="4621971" y="2756647"/>
            <a:ext cx="2583977" cy="24161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062B92-538A-69A4-EFE9-879E9E2FBFAA}"/>
              </a:ext>
            </a:extLst>
          </p:cNvPr>
          <p:cNvSpPr txBox="1"/>
          <p:nvPr/>
        </p:nvSpPr>
        <p:spPr>
          <a:xfrm>
            <a:off x="4985041" y="2395923"/>
            <a:ext cx="209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Assuming infinite population size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4E63B-4C16-B2D9-8751-06A9141D5E85}"/>
              </a:ext>
            </a:extLst>
          </p:cNvPr>
          <p:cNvSpPr txBox="1"/>
          <p:nvPr/>
        </p:nvSpPr>
        <p:spPr>
          <a:xfrm>
            <a:off x="6942507" y="3507950"/>
            <a:ext cx="50525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Tomorrow - how to derive dynamical systems from microscopic rules</a:t>
            </a:r>
            <a:endParaRPr lang="en-GB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6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B22DB-28A8-66BA-618A-0EFEDBAA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with a line&#10;&#10;AI-generated content may be incorrect.">
            <a:extLst>
              <a:ext uri="{FF2B5EF4-FFF2-40B4-BE49-F238E27FC236}">
                <a16:creationId xmlns:a16="http://schemas.microsoft.com/office/drawing/2014/main" id="{926FAE67-8672-9F5F-0B77-C3CBDFE41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48" y="945568"/>
            <a:ext cx="3692893" cy="2215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727501-1FA8-AEDD-A1F3-27081BCD9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1. The problem with continuous state variables</a:t>
            </a:r>
            <a:endParaRPr lang="en-GB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3A42BE-3D82-32FE-892F-499DC258542A}"/>
              </a:ext>
            </a:extLst>
          </p:cNvPr>
          <p:cNvSpPr txBox="1"/>
          <p:nvPr/>
        </p:nvSpPr>
        <p:spPr>
          <a:xfrm>
            <a:off x="910711" y="1374441"/>
            <a:ext cx="30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A colony of </a:t>
            </a:r>
            <a:r>
              <a:rPr lang="en-US" i="1" dirty="0">
                <a:latin typeface="Helvetica Neue" panose="02000803000000090004" pitchFamily="2" charset="0"/>
              </a:rPr>
              <a:t>Temnothorax</a:t>
            </a:r>
            <a:r>
              <a:rPr lang="en-US" dirty="0">
                <a:latin typeface="Helvetica Neue" panose="02000803000000090004" pitchFamily="2" charset="0"/>
              </a:rPr>
              <a:t> ants must choose a new nest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01ACB6-5F06-1AE3-9B64-73F5EDC82E2D}"/>
              </a:ext>
            </a:extLst>
          </p:cNvPr>
          <p:cNvSpPr/>
          <p:nvPr/>
        </p:nvSpPr>
        <p:spPr>
          <a:xfrm>
            <a:off x="4114681" y="1683601"/>
            <a:ext cx="363070" cy="323166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65BB8E-329F-AF4B-619C-27E4DD349C11}"/>
              </a:ext>
            </a:extLst>
          </p:cNvPr>
          <p:cNvSpPr/>
          <p:nvPr/>
        </p:nvSpPr>
        <p:spPr>
          <a:xfrm>
            <a:off x="4621971" y="1685253"/>
            <a:ext cx="363070" cy="323166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DCD993D-4CBF-D40E-81B7-0E7D5F340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6" y="3034521"/>
            <a:ext cx="3896269" cy="7811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F26BA3-5C27-D61C-0575-D3866734A7E4}"/>
              </a:ext>
            </a:extLst>
          </p:cNvPr>
          <p:cNvSpPr txBox="1"/>
          <p:nvPr/>
        </p:nvSpPr>
        <p:spPr>
          <a:xfrm>
            <a:off x="1539773" y="2628416"/>
            <a:ext cx="200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Tandem running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7" name="Picture 2" descr="Myrmica">
            <a:extLst>
              <a:ext uri="{FF2B5EF4-FFF2-40B4-BE49-F238E27FC236}">
                <a16:creationId xmlns:a16="http://schemas.microsoft.com/office/drawing/2014/main" id="{9AE6708D-6324-910F-B38A-A6C3BC74C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802570" y="445156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20" name="Picture 2" descr="Myrmica">
            <a:extLst>
              <a:ext uri="{FF2B5EF4-FFF2-40B4-BE49-F238E27FC236}">
                <a16:creationId xmlns:a16="http://schemas.microsoft.com/office/drawing/2014/main" id="{1C418A21-C6ED-F3A6-DD1A-C48A4BCCC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27731" y="4476516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94D709-055B-9AD6-C2BC-F71BFCDF4129}"/>
              </a:ext>
            </a:extLst>
          </p:cNvPr>
          <p:cNvCxnSpPr>
            <a:cxnSpLocks/>
          </p:cNvCxnSpPr>
          <p:nvPr/>
        </p:nvCxnSpPr>
        <p:spPr>
          <a:xfrm>
            <a:off x="2602172" y="463654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Myrmica">
            <a:extLst>
              <a:ext uri="{FF2B5EF4-FFF2-40B4-BE49-F238E27FC236}">
                <a16:creationId xmlns:a16="http://schemas.microsoft.com/office/drawing/2014/main" id="{ED837BE8-E3BA-8CBC-5A12-6668A604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66684" y="4480749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39" name="Picture 2" descr="Myrmica">
            <a:extLst>
              <a:ext uri="{FF2B5EF4-FFF2-40B4-BE49-F238E27FC236}">
                <a16:creationId xmlns:a16="http://schemas.microsoft.com/office/drawing/2014/main" id="{41984191-CA23-4637-7E1A-A48969FB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85532" y="4480750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B04B9A-CDDD-8BA2-3620-D9145E3616B8}"/>
                  </a:ext>
                </a:extLst>
              </p:cNvPr>
              <p:cNvSpPr txBox="1"/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B04B9A-CDDD-8BA2-3620-D9145E361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blipFill>
                <a:blip r:embed="rId6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 descr="Myrmica">
            <a:extLst>
              <a:ext uri="{FF2B5EF4-FFF2-40B4-BE49-F238E27FC236}">
                <a16:creationId xmlns:a16="http://schemas.microsoft.com/office/drawing/2014/main" id="{563FE2EF-F74D-E6C9-30A0-E65A473A6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84308" y="4925353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44" name="Picture 2" descr="Myrmica">
            <a:extLst>
              <a:ext uri="{FF2B5EF4-FFF2-40B4-BE49-F238E27FC236}">
                <a16:creationId xmlns:a16="http://schemas.microsoft.com/office/drawing/2014/main" id="{640BBBB2-1E64-FF0D-E1E5-BD4E1849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09469" y="4950307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2912B5-4FA9-0A9D-25EF-3EC68DFD53EE}"/>
              </a:ext>
            </a:extLst>
          </p:cNvPr>
          <p:cNvCxnSpPr>
            <a:cxnSpLocks/>
          </p:cNvCxnSpPr>
          <p:nvPr/>
        </p:nvCxnSpPr>
        <p:spPr>
          <a:xfrm>
            <a:off x="2583910" y="5110337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Myrmica">
            <a:extLst>
              <a:ext uri="{FF2B5EF4-FFF2-40B4-BE49-F238E27FC236}">
                <a16:creationId xmlns:a16="http://schemas.microsoft.com/office/drawing/2014/main" id="{FF797858-8FDB-680C-3F07-15888618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48422" y="4954540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7" name="Picture 2" descr="Myrmica">
            <a:extLst>
              <a:ext uri="{FF2B5EF4-FFF2-40B4-BE49-F238E27FC236}">
                <a16:creationId xmlns:a16="http://schemas.microsoft.com/office/drawing/2014/main" id="{4F8B106A-B00E-D674-EEE4-05778537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67270" y="4954541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79675A11-AE22-C677-06F0-0B259B6E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3" y="537327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9EE6FB-2782-1CDB-50AA-91C4736F35CC}"/>
              </a:ext>
            </a:extLst>
          </p:cNvPr>
          <p:cNvCxnSpPr>
            <a:cxnSpLocks/>
          </p:cNvCxnSpPr>
          <p:nvPr/>
        </p:nvCxnSpPr>
        <p:spPr>
          <a:xfrm>
            <a:off x="2565645" y="555825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Myrmica">
            <a:extLst>
              <a:ext uri="{FF2B5EF4-FFF2-40B4-BE49-F238E27FC236}">
                <a16:creationId xmlns:a16="http://schemas.microsoft.com/office/drawing/2014/main" id="{4BCFFF8E-F689-B3D2-3E6E-91B76ED44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7" y="5402459"/>
            <a:ext cx="207679" cy="379399"/>
          </a:xfrm>
          <a:prstGeom prst="rect">
            <a:avLst/>
          </a:prstGeom>
          <a:solidFill>
            <a:srgbClr val="F8736A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BDFC12-A8C2-3846-9EAD-8F25518EA4A5}"/>
                  </a:ext>
                </a:extLst>
              </p:cNvPr>
              <p:cNvSpPr txBox="1"/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BDFC12-A8C2-3846-9EAD-8F25518EA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blipFill>
                <a:blip r:embed="rId7"/>
                <a:stretch>
                  <a:fillRect r="-4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1051151B-0E41-DA83-48D9-63AFD760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2" y="5799625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84728C-F989-974E-62D2-7D09AF2A68BE}"/>
              </a:ext>
            </a:extLst>
          </p:cNvPr>
          <p:cNvCxnSpPr>
            <a:cxnSpLocks/>
          </p:cNvCxnSpPr>
          <p:nvPr/>
        </p:nvCxnSpPr>
        <p:spPr>
          <a:xfrm>
            <a:off x="2565644" y="598460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6FA735F2-B27C-24B7-E998-5D2DED17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6" y="5828812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30DD6-9914-EED7-7304-F1EFB43CA739}"/>
                  </a:ext>
                </a:extLst>
              </p:cNvPr>
              <p:cNvSpPr txBox="1"/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30DD6-9914-EED7-7304-F1EFB43CA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blipFill>
                <a:blip r:embed="rId8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9A34BAC-BF55-EAC6-2A67-4F9E53B34407}"/>
                  </a:ext>
                </a:extLst>
              </p:cNvPr>
              <p:cNvSpPr txBox="1"/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9A34BAC-BF55-EAC6-2A67-4F9E53B34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blipFill>
                <a:blip r:embed="rId9"/>
                <a:stretch>
                  <a:fillRect r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ED9FFA50-4390-0022-83AB-37B4CC03839F}"/>
              </a:ext>
            </a:extLst>
          </p:cNvPr>
          <p:cNvSpPr txBox="1"/>
          <p:nvPr/>
        </p:nvSpPr>
        <p:spPr>
          <a:xfrm>
            <a:off x="426854" y="4945827"/>
            <a:ext cx="97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Voter model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5E6E5-0A23-7176-6CC3-520D0C850996}"/>
              </a:ext>
            </a:extLst>
          </p:cNvPr>
          <p:cNvSpPr txBox="1"/>
          <p:nvPr/>
        </p:nvSpPr>
        <p:spPr>
          <a:xfrm>
            <a:off x="6962125" y="3026564"/>
            <a:ext cx="522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At the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 Neue" panose="02000803000000090004" pitchFamily="2" charset="0"/>
              </a:rPr>
              <a:t>end of the task</a:t>
            </a:r>
            <a:r>
              <a:rPr lang="en-US" sz="1600" dirty="0">
                <a:latin typeface="Helvetica Neue" panose="02000803000000090004" pitchFamily="2" charset="0"/>
              </a:rPr>
              <a:t>, with 100 ants, what is the shape of the probability mass for the number of ants preferring option A:</a:t>
            </a:r>
          </a:p>
          <a:p>
            <a:pPr marL="342900" indent="-342900">
              <a:buAutoNum type="alphaLcParenR"/>
            </a:pPr>
            <a:r>
              <a:rPr lang="en-US" sz="1600" dirty="0">
                <a:latin typeface="Helvetica Neue" panose="02000803000000090004" pitchFamily="2" charset="0"/>
              </a:rPr>
              <a:t>Flat</a:t>
            </a:r>
          </a:p>
          <a:p>
            <a:pPr marL="342900" indent="-342900">
              <a:buAutoNum type="alphaLcParenR"/>
            </a:pPr>
            <a:r>
              <a:rPr lang="en-US" sz="1600" dirty="0">
                <a:latin typeface="Helvetica Neue" panose="02000803000000090004" pitchFamily="2" charset="0"/>
              </a:rPr>
              <a:t>Approximately gaussian (centered at 50)</a:t>
            </a:r>
          </a:p>
          <a:p>
            <a:pPr marL="342900" indent="-342900">
              <a:buAutoNum type="alphaLcParenR"/>
            </a:pPr>
            <a:r>
              <a:rPr lang="en-US" sz="1600" dirty="0">
                <a:latin typeface="Helvetica Neue" panose="02000803000000090004" pitchFamily="2" charset="0"/>
              </a:rPr>
              <a:t>Bimodal</a:t>
            </a:r>
            <a:endParaRPr lang="en-GB" sz="1600" dirty="0">
              <a:latin typeface="Helvetica Neue" panose="02000803000000090004" pitchFamily="2" charset="0"/>
            </a:endParaRPr>
          </a:p>
        </p:txBody>
      </p:sp>
      <p:pic>
        <p:nvPicPr>
          <p:cNvPr id="14" name="Picture 13" descr="A graph of number selecting option&#10;&#10;AI-generated content may be incorrect.">
            <a:extLst>
              <a:ext uri="{FF2B5EF4-FFF2-40B4-BE49-F238E27FC236}">
                <a16:creationId xmlns:a16="http://schemas.microsoft.com/office/drawing/2014/main" id="{006E37CA-13B7-A65C-6EAC-88318AD82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48" y="4595797"/>
            <a:ext cx="3692893" cy="22157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2AAF1A-218D-AFCD-FE60-E900CECABB64}"/>
              </a:ext>
            </a:extLst>
          </p:cNvPr>
          <p:cNvSpPr/>
          <p:nvPr/>
        </p:nvSpPr>
        <p:spPr>
          <a:xfrm>
            <a:off x="7812740" y="4650400"/>
            <a:ext cx="3541059" cy="1696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4" descr="Question Mark and upside down question mark">
            <a:extLst>
              <a:ext uri="{FF2B5EF4-FFF2-40B4-BE49-F238E27FC236}">
                <a16:creationId xmlns:a16="http://schemas.microsoft.com/office/drawing/2014/main" id="{36450044-FD48-0039-2F8D-071E807F7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45" y="5084980"/>
            <a:ext cx="1471027" cy="82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CFA2C4-AC65-C9FE-3AE0-DBF3B9974E5D}"/>
              </a:ext>
            </a:extLst>
          </p:cNvPr>
          <p:cNvSpPr/>
          <p:nvPr/>
        </p:nvSpPr>
        <p:spPr>
          <a:xfrm>
            <a:off x="10652228" y="1347778"/>
            <a:ext cx="71802" cy="1299308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828A72-4CCD-E264-AF8F-3E0803E575A5}"/>
                  </a:ext>
                </a:extLst>
              </p:cNvPr>
              <p:cNvSpPr txBox="1"/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828A72-4CCD-E264-AF8F-3E0803E5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18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55E94-CB0F-D881-A4AB-B0BEA8273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6E4CC678-E336-09DA-5787-776253809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48" y="945568"/>
            <a:ext cx="3692893" cy="2215736"/>
          </a:xfrm>
          <a:prstGeom prst="rect">
            <a:avLst/>
          </a:prstGeom>
        </p:spPr>
      </p:pic>
      <p:pic>
        <p:nvPicPr>
          <p:cNvPr id="2" name="Picture 1" descr="A graph of number selecting option&#10;&#10;AI-generated content may be incorrect.">
            <a:extLst>
              <a:ext uri="{FF2B5EF4-FFF2-40B4-BE49-F238E27FC236}">
                <a16:creationId xmlns:a16="http://schemas.microsoft.com/office/drawing/2014/main" id="{79BCF0F0-3548-D038-4300-63A83CB35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48" y="4595797"/>
            <a:ext cx="3692893" cy="22157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5EF7F6-996E-7356-5FEF-2E273189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1. The problem with continuous state variables</a:t>
            </a:r>
            <a:endParaRPr lang="en-GB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0531E2-6138-DFDA-603E-FD6917E1D913}"/>
              </a:ext>
            </a:extLst>
          </p:cNvPr>
          <p:cNvSpPr txBox="1"/>
          <p:nvPr/>
        </p:nvSpPr>
        <p:spPr>
          <a:xfrm>
            <a:off x="910711" y="1374441"/>
            <a:ext cx="30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A colony of </a:t>
            </a:r>
            <a:r>
              <a:rPr lang="en-US" i="1" dirty="0">
                <a:latin typeface="Helvetica Neue" panose="02000803000000090004" pitchFamily="2" charset="0"/>
              </a:rPr>
              <a:t>Temnothorax</a:t>
            </a:r>
            <a:r>
              <a:rPr lang="en-US" dirty="0">
                <a:latin typeface="Helvetica Neue" panose="02000803000000090004" pitchFamily="2" charset="0"/>
              </a:rPr>
              <a:t> ants must choose a new nest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B3DE4B-9BAC-E07F-80EC-D90FF07A09C7}"/>
              </a:ext>
            </a:extLst>
          </p:cNvPr>
          <p:cNvSpPr/>
          <p:nvPr/>
        </p:nvSpPr>
        <p:spPr>
          <a:xfrm>
            <a:off x="4114681" y="1683601"/>
            <a:ext cx="363070" cy="323166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B3F88A-7940-8CEB-65DE-62136D705661}"/>
              </a:ext>
            </a:extLst>
          </p:cNvPr>
          <p:cNvSpPr/>
          <p:nvPr/>
        </p:nvSpPr>
        <p:spPr>
          <a:xfrm>
            <a:off x="4621971" y="1685253"/>
            <a:ext cx="363070" cy="323166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6AA4F4A-D2A8-A3BB-F685-AB6898EFB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6" y="3034521"/>
            <a:ext cx="3896269" cy="7811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C6E2F50-717D-FDAD-0857-84D49A51AF58}"/>
              </a:ext>
            </a:extLst>
          </p:cNvPr>
          <p:cNvSpPr txBox="1"/>
          <p:nvPr/>
        </p:nvSpPr>
        <p:spPr>
          <a:xfrm>
            <a:off x="1539773" y="2628416"/>
            <a:ext cx="200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Tandem running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7" name="Picture 2" descr="Myrmica">
            <a:extLst>
              <a:ext uri="{FF2B5EF4-FFF2-40B4-BE49-F238E27FC236}">
                <a16:creationId xmlns:a16="http://schemas.microsoft.com/office/drawing/2014/main" id="{1AE6058E-BC1E-3487-C37D-F9F00CE3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802570" y="445156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20" name="Picture 2" descr="Myrmica">
            <a:extLst>
              <a:ext uri="{FF2B5EF4-FFF2-40B4-BE49-F238E27FC236}">
                <a16:creationId xmlns:a16="http://schemas.microsoft.com/office/drawing/2014/main" id="{9B7AE629-1410-224F-A725-66135247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27731" y="4476516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E7E297-B19A-F1B1-F748-3409F8078F15}"/>
              </a:ext>
            </a:extLst>
          </p:cNvPr>
          <p:cNvCxnSpPr>
            <a:cxnSpLocks/>
          </p:cNvCxnSpPr>
          <p:nvPr/>
        </p:nvCxnSpPr>
        <p:spPr>
          <a:xfrm>
            <a:off x="2602172" y="463654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Myrmica">
            <a:extLst>
              <a:ext uri="{FF2B5EF4-FFF2-40B4-BE49-F238E27FC236}">
                <a16:creationId xmlns:a16="http://schemas.microsoft.com/office/drawing/2014/main" id="{15BE99CD-AD00-2FC3-A2C1-3BE9C930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66684" y="4480749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39" name="Picture 2" descr="Myrmica">
            <a:extLst>
              <a:ext uri="{FF2B5EF4-FFF2-40B4-BE49-F238E27FC236}">
                <a16:creationId xmlns:a16="http://schemas.microsoft.com/office/drawing/2014/main" id="{1319DFEE-3BBA-C4AB-D4A4-B2C8A59D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85532" y="4480750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64B1F3-8662-7505-1982-2A34511BBD7B}"/>
                  </a:ext>
                </a:extLst>
              </p:cNvPr>
              <p:cNvSpPr txBox="1"/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64B1F3-8662-7505-1982-2A34511BB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blipFill>
                <a:blip r:embed="rId6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 descr="Myrmica">
            <a:extLst>
              <a:ext uri="{FF2B5EF4-FFF2-40B4-BE49-F238E27FC236}">
                <a16:creationId xmlns:a16="http://schemas.microsoft.com/office/drawing/2014/main" id="{21612756-FB11-37AE-3D1A-E0C6AB7FD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84308" y="4925353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44" name="Picture 2" descr="Myrmica">
            <a:extLst>
              <a:ext uri="{FF2B5EF4-FFF2-40B4-BE49-F238E27FC236}">
                <a16:creationId xmlns:a16="http://schemas.microsoft.com/office/drawing/2014/main" id="{6F6C6C2D-42EA-E856-EFF2-356402BC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09469" y="4950307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748699-1E75-7584-88BA-516E54D973B5}"/>
              </a:ext>
            </a:extLst>
          </p:cNvPr>
          <p:cNvCxnSpPr>
            <a:cxnSpLocks/>
          </p:cNvCxnSpPr>
          <p:nvPr/>
        </p:nvCxnSpPr>
        <p:spPr>
          <a:xfrm>
            <a:off x="2583910" y="5110337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Myrmica">
            <a:extLst>
              <a:ext uri="{FF2B5EF4-FFF2-40B4-BE49-F238E27FC236}">
                <a16:creationId xmlns:a16="http://schemas.microsoft.com/office/drawing/2014/main" id="{450DD386-B7B0-BEEB-4498-45D511BC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48422" y="4954540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7" name="Picture 2" descr="Myrmica">
            <a:extLst>
              <a:ext uri="{FF2B5EF4-FFF2-40B4-BE49-F238E27FC236}">
                <a16:creationId xmlns:a16="http://schemas.microsoft.com/office/drawing/2014/main" id="{C853371D-3D46-EAD3-F822-C06BADF85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67270" y="4954541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42D9F303-3B24-36D4-377B-1CD1FFF39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3" y="537327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B7CFF2-9167-8C25-5AF4-EEDEED7299AF}"/>
              </a:ext>
            </a:extLst>
          </p:cNvPr>
          <p:cNvCxnSpPr>
            <a:cxnSpLocks/>
          </p:cNvCxnSpPr>
          <p:nvPr/>
        </p:nvCxnSpPr>
        <p:spPr>
          <a:xfrm>
            <a:off x="2565645" y="555825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Myrmica">
            <a:extLst>
              <a:ext uri="{FF2B5EF4-FFF2-40B4-BE49-F238E27FC236}">
                <a16:creationId xmlns:a16="http://schemas.microsoft.com/office/drawing/2014/main" id="{3D614FD6-A8F3-DB51-73EF-E217D9D41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7" y="5402459"/>
            <a:ext cx="207679" cy="379399"/>
          </a:xfrm>
          <a:prstGeom prst="rect">
            <a:avLst/>
          </a:prstGeom>
          <a:solidFill>
            <a:srgbClr val="F8736A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9D1D289-4495-FD70-2C07-8F42BC9F978E}"/>
                  </a:ext>
                </a:extLst>
              </p:cNvPr>
              <p:cNvSpPr txBox="1"/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9D1D289-4495-FD70-2C07-8F42BC9F9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blipFill>
                <a:blip r:embed="rId7"/>
                <a:stretch>
                  <a:fillRect r="-4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AD466176-8FA7-E5A3-9B2A-DB91CAD7D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2" y="5799625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34F1FE6-0906-B891-1F09-AB93CCC4C71D}"/>
              </a:ext>
            </a:extLst>
          </p:cNvPr>
          <p:cNvCxnSpPr>
            <a:cxnSpLocks/>
          </p:cNvCxnSpPr>
          <p:nvPr/>
        </p:nvCxnSpPr>
        <p:spPr>
          <a:xfrm>
            <a:off x="2565644" y="598460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E9298188-9613-B55B-DE6E-41C3F6FB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6" y="5828812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2EE2B80-325A-2335-D5D7-BC0419D47A3D}"/>
                  </a:ext>
                </a:extLst>
              </p:cNvPr>
              <p:cNvSpPr txBox="1"/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2EE2B80-325A-2335-D5D7-BC0419D4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blipFill>
                <a:blip r:embed="rId8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A8588A8-2F11-D9AA-49F1-E125361801D9}"/>
                  </a:ext>
                </a:extLst>
              </p:cNvPr>
              <p:cNvSpPr txBox="1"/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A8588A8-2F11-D9AA-49F1-E12536180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blipFill>
                <a:blip r:embed="rId9"/>
                <a:stretch>
                  <a:fillRect r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1452576B-543A-4339-81D8-A4B1D8681188}"/>
              </a:ext>
            </a:extLst>
          </p:cNvPr>
          <p:cNvSpPr txBox="1"/>
          <p:nvPr/>
        </p:nvSpPr>
        <p:spPr>
          <a:xfrm>
            <a:off x="426854" y="4945827"/>
            <a:ext cx="97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Voter model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2E6D3-D173-87F3-A1C8-98E9DADDB939}"/>
              </a:ext>
            </a:extLst>
          </p:cNvPr>
          <p:cNvSpPr txBox="1"/>
          <p:nvPr/>
        </p:nvSpPr>
        <p:spPr>
          <a:xfrm>
            <a:off x="6962125" y="3026564"/>
            <a:ext cx="522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At the end of the task, with 100 ants, what is the shape of the probability mass for the number of ants preferring option A:</a:t>
            </a:r>
          </a:p>
          <a:p>
            <a:pPr marL="342900" indent="-342900">
              <a:buAutoNum type="alphaLcParenR"/>
            </a:pPr>
            <a:r>
              <a:rPr lang="en-US" sz="1600" dirty="0">
                <a:latin typeface="Helvetica Neue" panose="02000803000000090004" pitchFamily="2" charset="0"/>
              </a:rPr>
              <a:t>Flat</a:t>
            </a:r>
          </a:p>
          <a:p>
            <a:pPr marL="342900" indent="-342900">
              <a:buAutoNum type="alphaLcParenR"/>
            </a:pPr>
            <a:r>
              <a:rPr lang="en-US" sz="1600" dirty="0">
                <a:latin typeface="Helvetica Neue" panose="02000803000000090004" pitchFamily="2" charset="0"/>
              </a:rPr>
              <a:t>Approximately gaussian (centered at 50)</a:t>
            </a:r>
          </a:p>
          <a:p>
            <a:pPr marL="342900" indent="-342900">
              <a:buAutoNum type="alphaLcParenR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Bimodal</a:t>
            </a:r>
            <a:endParaRPr lang="en-GB" sz="1600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207E17-19B6-5A8C-902F-CA6B54D2DC38}"/>
                  </a:ext>
                </a:extLst>
              </p:cNvPr>
              <p:cNvSpPr txBox="1"/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207E17-19B6-5A8C-902F-CA6B54D2D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446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09695-72A9-1495-792F-9D912E048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with a line&#10;&#10;AI-generated content may be incorrect.">
            <a:extLst>
              <a:ext uri="{FF2B5EF4-FFF2-40B4-BE49-F238E27FC236}">
                <a16:creationId xmlns:a16="http://schemas.microsoft.com/office/drawing/2014/main" id="{AD0CD474-B6C1-A28E-04B6-44896A61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48" y="945568"/>
            <a:ext cx="3692893" cy="2215736"/>
          </a:xfrm>
          <a:prstGeom prst="rect">
            <a:avLst/>
          </a:prstGeom>
        </p:spPr>
      </p:pic>
      <p:pic>
        <p:nvPicPr>
          <p:cNvPr id="2" name="Picture 1" descr="A graph of number selecting option&#10;&#10;AI-generated content may be incorrect.">
            <a:extLst>
              <a:ext uri="{FF2B5EF4-FFF2-40B4-BE49-F238E27FC236}">
                <a16:creationId xmlns:a16="http://schemas.microsoft.com/office/drawing/2014/main" id="{F000A2CD-6010-DABD-0C2B-87C4124BA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48" y="4595797"/>
            <a:ext cx="3692893" cy="22157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BAE510-F5C9-B066-3947-5EA814DE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1. The problem with continuous state variables</a:t>
            </a:r>
            <a:endParaRPr lang="en-GB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136536-9183-B105-1920-61FC484AA429}"/>
              </a:ext>
            </a:extLst>
          </p:cNvPr>
          <p:cNvSpPr txBox="1"/>
          <p:nvPr/>
        </p:nvSpPr>
        <p:spPr>
          <a:xfrm>
            <a:off x="910711" y="1374441"/>
            <a:ext cx="30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A colony of </a:t>
            </a:r>
            <a:r>
              <a:rPr lang="en-US" i="1" dirty="0">
                <a:latin typeface="Helvetica Neue" panose="02000803000000090004" pitchFamily="2" charset="0"/>
              </a:rPr>
              <a:t>Temnothorax</a:t>
            </a:r>
            <a:r>
              <a:rPr lang="en-US" dirty="0">
                <a:latin typeface="Helvetica Neue" panose="02000803000000090004" pitchFamily="2" charset="0"/>
              </a:rPr>
              <a:t> ants must choose a new nest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95F35E-43B1-CED6-86E6-F166FE520C8F}"/>
              </a:ext>
            </a:extLst>
          </p:cNvPr>
          <p:cNvSpPr/>
          <p:nvPr/>
        </p:nvSpPr>
        <p:spPr>
          <a:xfrm>
            <a:off x="4114681" y="1683601"/>
            <a:ext cx="363070" cy="323166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121CDE-1948-A95E-0A5B-D3E159E344BA}"/>
              </a:ext>
            </a:extLst>
          </p:cNvPr>
          <p:cNvSpPr/>
          <p:nvPr/>
        </p:nvSpPr>
        <p:spPr>
          <a:xfrm>
            <a:off x="4621971" y="1685253"/>
            <a:ext cx="363070" cy="323166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A90476-9D57-2DD7-4D7E-DEE7A97A9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6" y="3034521"/>
            <a:ext cx="3896269" cy="7811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6F2544-08E3-E3DE-E005-0BCD91706229}"/>
              </a:ext>
            </a:extLst>
          </p:cNvPr>
          <p:cNvSpPr txBox="1"/>
          <p:nvPr/>
        </p:nvSpPr>
        <p:spPr>
          <a:xfrm>
            <a:off x="1539773" y="2628416"/>
            <a:ext cx="200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Tandem running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7" name="Picture 2" descr="Myrmica">
            <a:extLst>
              <a:ext uri="{FF2B5EF4-FFF2-40B4-BE49-F238E27FC236}">
                <a16:creationId xmlns:a16="http://schemas.microsoft.com/office/drawing/2014/main" id="{EAAEF809-E509-FB24-EF58-9270B582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802570" y="445156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20" name="Picture 2" descr="Myrmica">
            <a:extLst>
              <a:ext uri="{FF2B5EF4-FFF2-40B4-BE49-F238E27FC236}">
                <a16:creationId xmlns:a16="http://schemas.microsoft.com/office/drawing/2014/main" id="{83BD01CE-295A-E06B-9D3A-640B9C1F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27731" y="4476516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7E0A33-1EEA-013A-AADC-07F7F6B09ABB}"/>
              </a:ext>
            </a:extLst>
          </p:cNvPr>
          <p:cNvCxnSpPr>
            <a:cxnSpLocks/>
          </p:cNvCxnSpPr>
          <p:nvPr/>
        </p:nvCxnSpPr>
        <p:spPr>
          <a:xfrm>
            <a:off x="2602172" y="463654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Myrmica">
            <a:extLst>
              <a:ext uri="{FF2B5EF4-FFF2-40B4-BE49-F238E27FC236}">
                <a16:creationId xmlns:a16="http://schemas.microsoft.com/office/drawing/2014/main" id="{A4E10C48-1477-5273-B465-F608E40E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66684" y="4480749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39" name="Picture 2" descr="Myrmica">
            <a:extLst>
              <a:ext uri="{FF2B5EF4-FFF2-40B4-BE49-F238E27FC236}">
                <a16:creationId xmlns:a16="http://schemas.microsoft.com/office/drawing/2014/main" id="{89054DE3-0BE6-FC80-28ED-743E7EAA3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85532" y="4480750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44DC27-188B-8EDA-CC53-D23F314C2A7F}"/>
                  </a:ext>
                </a:extLst>
              </p:cNvPr>
              <p:cNvSpPr txBox="1"/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F44DC27-188B-8EDA-CC53-D23F314C2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blipFill>
                <a:blip r:embed="rId6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 descr="Myrmica">
            <a:extLst>
              <a:ext uri="{FF2B5EF4-FFF2-40B4-BE49-F238E27FC236}">
                <a16:creationId xmlns:a16="http://schemas.microsoft.com/office/drawing/2014/main" id="{A3A22DC6-396F-9E3D-471B-E727AE325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84308" y="4925353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44" name="Picture 2" descr="Myrmica">
            <a:extLst>
              <a:ext uri="{FF2B5EF4-FFF2-40B4-BE49-F238E27FC236}">
                <a16:creationId xmlns:a16="http://schemas.microsoft.com/office/drawing/2014/main" id="{1757B9F4-8C43-64F4-63C1-1A5D1EC2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09469" y="4950307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065F5B-C38E-9919-7814-0A4CBE641A45}"/>
              </a:ext>
            </a:extLst>
          </p:cNvPr>
          <p:cNvCxnSpPr>
            <a:cxnSpLocks/>
          </p:cNvCxnSpPr>
          <p:nvPr/>
        </p:nvCxnSpPr>
        <p:spPr>
          <a:xfrm>
            <a:off x="2583910" y="5110337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Myrmica">
            <a:extLst>
              <a:ext uri="{FF2B5EF4-FFF2-40B4-BE49-F238E27FC236}">
                <a16:creationId xmlns:a16="http://schemas.microsoft.com/office/drawing/2014/main" id="{465CA133-3A2C-87DD-56E5-C6E44E164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48422" y="4954540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7" name="Picture 2" descr="Myrmica">
            <a:extLst>
              <a:ext uri="{FF2B5EF4-FFF2-40B4-BE49-F238E27FC236}">
                <a16:creationId xmlns:a16="http://schemas.microsoft.com/office/drawing/2014/main" id="{5074AAF9-4BAD-286B-91E5-2C820BC7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67270" y="4954541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41960F37-6510-D909-D007-7FDD59277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3" y="537327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0E39A8-6169-EA0E-C857-29DF44025D3A}"/>
              </a:ext>
            </a:extLst>
          </p:cNvPr>
          <p:cNvCxnSpPr>
            <a:cxnSpLocks/>
          </p:cNvCxnSpPr>
          <p:nvPr/>
        </p:nvCxnSpPr>
        <p:spPr>
          <a:xfrm>
            <a:off x="2565645" y="555825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Myrmica">
            <a:extLst>
              <a:ext uri="{FF2B5EF4-FFF2-40B4-BE49-F238E27FC236}">
                <a16:creationId xmlns:a16="http://schemas.microsoft.com/office/drawing/2014/main" id="{A95869F5-CD7D-0E00-B0BB-A43713BC8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7" y="5402459"/>
            <a:ext cx="207679" cy="379399"/>
          </a:xfrm>
          <a:prstGeom prst="rect">
            <a:avLst/>
          </a:prstGeom>
          <a:solidFill>
            <a:srgbClr val="F8736A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2368706-E3BA-6648-0BDD-2FE79553B2F9}"/>
                  </a:ext>
                </a:extLst>
              </p:cNvPr>
              <p:cNvSpPr txBox="1"/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2368706-E3BA-6648-0BDD-2FE79553B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blipFill>
                <a:blip r:embed="rId7"/>
                <a:stretch>
                  <a:fillRect r="-4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4552E62E-8CBF-579E-8E8B-EA22932A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2" y="5799625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3BBF34F-3E04-F667-5275-BE39C20002C5}"/>
              </a:ext>
            </a:extLst>
          </p:cNvPr>
          <p:cNvCxnSpPr>
            <a:cxnSpLocks/>
          </p:cNvCxnSpPr>
          <p:nvPr/>
        </p:nvCxnSpPr>
        <p:spPr>
          <a:xfrm>
            <a:off x="2565644" y="598460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7CE7FE5F-E78E-C8DD-6575-C9A505096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6" y="5828812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532E539-0D43-CB05-151A-0808F74DFF9A}"/>
                  </a:ext>
                </a:extLst>
              </p:cNvPr>
              <p:cNvSpPr txBox="1"/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532E539-0D43-CB05-151A-0808F74DF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blipFill>
                <a:blip r:embed="rId8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0FAB43-AB57-0336-2719-2A1D4CFD1EA8}"/>
                  </a:ext>
                </a:extLst>
              </p:cNvPr>
              <p:cNvSpPr txBox="1"/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60FAB43-AB57-0336-2719-2A1D4CFD1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blipFill>
                <a:blip r:embed="rId9"/>
                <a:stretch>
                  <a:fillRect r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A6AA0CDD-D54D-3786-F593-8F873C00AEC7}"/>
              </a:ext>
            </a:extLst>
          </p:cNvPr>
          <p:cNvSpPr txBox="1"/>
          <p:nvPr/>
        </p:nvSpPr>
        <p:spPr>
          <a:xfrm>
            <a:off x="426854" y="4945827"/>
            <a:ext cx="97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Voter model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365BEB-7341-B0EA-9766-4DCF53676728}"/>
              </a:ext>
            </a:extLst>
          </p:cNvPr>
          <p:cNvSpPr/>
          <p:nvPr/>
        </p:nvSpPr>
        <p:spPr>
          <a:xfrm>
            <a:off x="7607115" y="4650400"/>
            <a:ext cx="661748" cy="1968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D8DFF2-4C17-FFD9-D478-C6E964F8E7A5}"/>
              </a:ext>
            </a:extLst>
          </p:cNvPr>
          <p:cNvSpPr/>
          <p:nvPr/>
        </p:nvSpPr>
        <p:spPr>
          <a:xfrm>
            <a:off x="10316180" y="4748139"/>
            <a:ext cx="661748" cy="1968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E1469-3F3A-ED4B-C9C5-C99DB5C93428}"/>
              </a:ext>
            </a:extLst>
          </p:cNvPr>
          <p:cNvSpPr txBox="1"/>
          <p:nvPr/>
        </p:nvSpPr>
        <p:spPr>
          <a:xfrm>
            <a:off x="6681964" y="3429000"/>
            <a:ext cx="5292641" cy="646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803000000090004" pitchFamily="2" charset="0"/>
              </a:rPr>
              <a:t>Very relevant for collective decision-making: the colony mostly agrees!</a:t>
            </a:r>
            <a:endParaRPr lang="en-GB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6DB73-A98D-5D5D-EA71-8E11E8CDD0A7}"/>
                  </a:ext>
                </a:extLst>
              </p:cNvPr>
              <p:cNvSpPr txBox="1"/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6DB73-A98D-5D5D-EA71-8E11E8CDD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9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A1A3A-2B08-C729-F27B-FF9F45AD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with a line&#10;&#10;AI-generated content may be incorrect.">
            <a:extLst>
              <a:ext uri="{FF2B5EF4-FFF2-40B4-BE49-F238E27FC236}">
                <a16:creationId xmlns:a16="http://schemas.microsoft.com/office/drawing/2014/main" id="{A623F0B5-E3EE-D11F-8AA7-01B526C82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48" y="945568"/>
            <a:ext cx="3692893" cy="2215736"/>
          </a:xfrm>
          <a:prstGeom prst="rect">
            <a:avLst/>
          </a:prstGeom>
        </p:spPr>
      </p:pic>
      <p:pic>
        <p:nvPicPr>
          <p:cNvPr id="2" name="Picture 1" descr="A graph of number selecting option&#10;&#10;AI-generated content may be incorrect.">
            <a:extLst>
              <a:ext uri="{FF2B5EF4-FFF2-40B4-BE49-F238E27FC236}">
                <a16:creationId xmlns:a16="http://schemas.microsoft.com/office/drawing/2014/main" id="{3D466262-348A-3C27-78C4-2A81788A4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48" y="4595797"/>
            <a:ext cx="3692893" cy="22157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BF380B-64E6-6AA3-FD48-14DDAE96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1. The problem with continuous state variables</a:t>
            </a:r>
            <a:endParaRPr lang="en-GB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14DBA1-CDC9-DCDF-650B-4CEFE143782A}"/>
              </a:ext>
            </a:extLst>
          </p:cNvPr>
          <p:cNvSpPr txBox="1"/>
          <p:nvPr/>
        </p:nvSpPr>
        <p:spPr>
          <a:xfrm>
            <a:off x="910711" y="1374441"/>
            <a:ext cx="30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A colony of </a:t>
            </a:r>
            <a:r>
              <a:rPr lang="en-US" i="1" dirty="0">
                <a:latin typeface="Helvetica Neue" panose="02000803000000090004" pitchFamily="2" charset="0"/>
              </a:rPr>
              <a:t>Temnothorax</a:t>
            </a:r>
            <a:r>
              <a:rPr lang="en-US" dirty="0">
                <a:latin typeface="Helvetica Neue" panose="02000803000000090004" pitchFamily="2" charset="0"/>
              </a:rPr>
              <a:t> ants must choose a new nest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D57895-0B56-025C-EC6D-71511FB25964}"/>
              </a:ext>
            </a:extLst>
          </p:cNvPr>
          <p:cNvSpPr/>
          <p:nvPr/>
        </p:nvSpPr>
        <p:spPr>
          <a:xfrm>
            <a:off x="4114681" y="1683601"/>
            <a:ext cx="363070" cy="323166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70999B-BF7D-2CE2-5EB2-89A7A47D5098}"/>
              </a:ext>
            </a:extLst>
          </p:cNvPr>
          <p:cNvSpPr/>
          <p:nvPr/>
        </p:nvSpPr>
        <p:spPr>
          <a:xfrm>
            <a:off x="4621971" y="1685253"/>
            <a:ext cx="363070" cy="323166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GB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7843404-EC2A-6569-6E00-E45CEE9D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6" y="3034521"/>
            <a:ext cx="3896269" cy="7811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109A85C-234C-CB4B-0176-E069EA9D2D5B}"/>
              </a:ext>
            </a:extLst>
          </p:cNvPr>
          <p:cNvSpPr txBox="1"/>
          <p:nvPr/>
        </p:nvSpPr>
        <p:spPr>
          <a:xfrm>
            <a:off x="1539773" y="2628416"/>
            <a:ext cx="200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Tandem running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7" name="Picture 2" descr="Myrmica">
            <a:extLst>
              <a:ext uri="{FF2B5EF4-FFF2-40B4-BE49-F238E27FC236}">
                <a16:creationId xmlns:a16="http://schemas.microsoft.com/office/drawing/2014/main" id="{915FBDD9-1DF5-BC79-253B-11A93A163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802570" y="445156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20" name="Picture 2" descr="Myrmica">
            <a:extLst>
              <a:ext uri="{FF2B5EF4-FFF2-40B4-BE49-F238E27FC236}">
                <a16:creationId xmlns:a16="http://schemas.microsoft.com/office/drawing/2014/main" id="{3BE73482-EE67-85BA-893E-553785B5A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27731" y="4476516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4AEA01-3FFA-7910-5C96-03BE04D73CA4}"/>
              </a:ext>
            </a:extLst>
          </p:cNvPr>
          <p:cNvCxnSpPr>
            <a:cxnSpLocks/>
          </p:cNvCxnSpPr>
          <p:nvPr/>
        </p:nvCxnSpPr>
        <p:spPr>
          <a:xfrm>
            <a:off x="2602172" y="463654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Myrmica">
            <a:extLst>
              <a:ext uri="{FF2B5EF4-FFF2-40B4-BE49-F238E27FC236}">
                <a16:creationId xmlns:a16="http://schemas.microsoft.com/office/drawing/2014/main" id="{172F401D-C395-E764-1460-353A2A7F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66684" y="4480749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39" name="Picture 2" descr="Myrmica">
            <a:extLst>
              <a:ext uri="{FF2B5EF4-FFF2-40B4-BE49-F238E27FC236}">
                <a16:creationId xmlns:a16="http://schemas.microsoft.com/office/drawing/2014/main" id="{1BCAE3C4-C9E7-8AC2-2A20-574FBB64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85532" y="4480750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1E83EF-70DF-11BC-9ECA-EDE8C2454A50}"/>
                  </a:ext>
                </a:extLst>
              </p:cNvPr>
              <p:cNvSpPr txBox="1"/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1E83EF-70DF-11BC-9ECA-EDE8C245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281068"/>
                <a:ext cx="279400" cy="369332"/>
              </a:xfrm>
              <a:prstGeom prst="rect">
                <a:avLst/>
              </a:prstGeom>
              <a:blipFill>
                <a:blip r:embed="rId6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 descr="Myrmica">
            <a:extLst>
              <a:ext uri="{FF2B5EF4-FFF2-40B4-BE49-F238E27FC236}">
                <a16:creationId xmlns:a16="http://schemas.microsoft.com/office/drawing/2014/main" id="{72CA0108-D7F9-C26B-4271-E557D614B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84308" y="4925353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pic>
        <p:nvPicPr>
          <p:cNvPr id="44" name="Picture 2" descr="Myrmica">
            <a:extLst>
              <a:ext uri="{FF2B5EF4-FFF2-40B4-BE49-F238E27FC236}">
                <a16:creationId xmlns:a16="http://schemas.microsoft.com/office/drawing/2014/main" id="{7D8F6855-2AE4-0A2A-56CD-D923F5D8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2209469" y="4950307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B720B7C-77B6-1E61-392B-15398EED26A5}"/>
              </a:ext>
            </a:extLst>
          </p:cNvPr>
          <p:cNvCxnSpPr>
            <a:cxnSpLocks/>
          </p:cNvCxnSpPr>
          <p:nvPr/>
        </p:nvCxnSpPr>
        <p:spPr>
          <a:xfrm>
            <a:off x="2583910" y="5110337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Myrmica">
            <a:extLst>
              <a:ext uri="{FF2B5EF4-FFF2-40B4-BE49-F238E27FC236}">
                <a16:creationId xmlns:a16="http://schemas.microsoft.com/office/drawing/2014/main" id="{2B6EF8A3-D5FF-E4AC-4C59-EA9620827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48422" y="4954540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7" name="Picture 2" descr="Myrmica">
            <a:extLst>
              <a:ext uri="{FF2B5EF4-FFF2-40B4-BE49-F238E27FC236}">
                <a16:creationId xmlns:a16="http://schemas.microsoft.com/office/drawing/2014/main" id="{595F420C-8997-6469-B897-DC990B08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867270" y="4954541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pic>
        <p:nvPicPr>
          <p:cNvPr id="48" name="Picture 2" descr="Myrmica">
            <a:extLst>
              <a:ext uri="{FF2B5EF4-FFF2-40B4-BE49-F238E27FC236}">
                <a16:creationId xmlns:a16="http://schemas.microsoft.com/office/drawing/2014/main" id="{81459036-16EE-6B4F-F6FB-8E978C7A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3" y="5373272"/>
            <a:ext cx="207679" cy="379399"/>
          </a:xfrm>
          <a:prstGeom prst="rect">
            <a:avLst/>
          </a:prstGeom>
          <a:solidFill>
            <a:srgbClr val="00BFC4"/>
          </a:solidFill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1F82ED-A390-04E5-340A-4AF7F0E5E53C}"/>
              </a:ext>
            </a:extLst>
          </p:cNvPr>
          <p:cNvCxnSpPr>
            <a:cxnSpLocks/>
          </p:cNvCxnSpPr>
          <p:nvPr/>
        </p:nvCxnSpPr>
        <p:spPr>
          <a:xfrm>
            <a:off x="2565645" y="5558256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Myrmica">
            <a:extLst>
              <a:ext uri="{FF2B5EF4-FFF2-40B4-BE49-F238E27FC236}">
                <a16:creationId xmlns:a16="http://schemas.microsoft.com/office/drawing/2014/main" id="{04A336EB-1E06-7E2B-CBF5-AD632E394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7" y="5402459"/>
            <a:ext cx="207679" cy="379399"/>
          </a:xfrm>
          <a:prstGeom prst="rect">
            <a:avLst/>
          </a:prstGeom>
          <a:solidFill>
            <a:srgbClr val="F8736A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06B669-15BB-3A2B-C9C3-F1D8B7D530DA}"/>
                  </a:ext>
                </a:extLst>
              </p:cNvPr>
              <p:cNvSpPr txBox="1"/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906B669-15BB-3A2B-C9C3-F1D8B7D5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3" y="5202778"/>
                <a:ext cx="279400" cy="369332"/>
              </a:xfrm>
              <a:prstGeom prst="rect">
                <a:avLst/>
              </a:prstGeom>
              <a:blipFill>
                <a:blip r:embed="rId7"/>
                <a:stretch>
                  <a:fillRect r="-4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2" descr="Myrmica">
            <a:extLst>
              <a:ext uri="{FF2B5EF4-FFF2-40B4-BE49-F238E27FC236}">
                <a16:creationId xmlns:a16="http://schemas.microsoft.com/office/drawing/2014/main" id="{BC7BC282-83BC-C0B9-37C5-DB38D171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1766042" y="5799625"/>
            <a:ext cx="207679" cy="379399"/>
          </a:xfrm>
          <a:prstGeom prst="rect">
            <a:avLst/>
          </a:prstGeom>
          <a:solidFill>
            <a:srgbClr val="F8736A"/>
          </a:solidFill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38217E3-4EBB-495F-6E4C-856879300A89}"/>
              </a:ext>
            </a:extLst>
          </p:cNvPr>
          <p:cNvCxnSpPr>
            <a:cxnSpLocks/>
          </p:cNvCxnSpPr>
          <p:nvPr/>
        </p:nvCxnSpPr>
        <p:spPr>
          <a:xfrm>
            <a:off x="2565644" y="598460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Myrmica">
            <a:extLst>
              <a:ext uri="{FF2B5EF4-FFF2-40B4-BE49-F238E27FC236}">
                <a16:creationId xmlns:a16="http://schemas.microsoft.com/office/drawing/2014/main" id="{80D5C3A0-7C2D-F377-C722-4B77D7DCE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3113">
            <a:off x="3430156" y="5828812"/>
            <a:ext cx="207679" cy="379399"/>
          </a:xfrm>
          <a:prstGeom prst="rect">
            <a:avLst/>
          </a:prstGeom>
          <a:solidFill>
            <a:srgbClr val="00BFC4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DA6BB4-61A5-2C80-855A-98E3BCCF638F}"/>
                  </a:ext>
                </a:extLst>
              </p:cNvPr>
              <p:cNvSpPr txBox="1"/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DA6BB4-61A5-2C80-855A-98E3BCCF6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62" y="5629131"/>
                <a:ext cx="279400" cy="369332"/>
              </a:xfrm>
              <a:prstGeom prst="rect">
                <a:avLst/>
              </a:prstGeom>
              <a:blipFill>
                <a:blip r:embed="rId8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58130B3-329D-3D30-EA20-C21B44B43809}"/>
                  </a:ext>
                </a:extLst>
              </p:cNvPr>
              <p:cNvSpPr txBox="1"/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58130B3-329D-3D30-EA20-C21B44B43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190" y="4771711"/>
                <a:ext cx="279400" cy="369332"/>
              </a:xfrm>
              <a:prstGeom prst="rect">
                <a:avLst/>
              </a:prstGeom>
              <a:blipFill>
                <a:blip r:embed="rId9"/>
                <a:stretch>
                  <a:fillRect r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32865A66-A78E-D250-CE46-7431F2C5AC60}"/>
              </a:ext>
            </a:extLst>
          </p:cNvPr>
          <p:cNvSpPr txBox="1"/>
          <p:nvPr/>
        </p:nvSpPr>
        <p:spPr>
          <a:xfrm>
            <a:off x="426854" y="4945827"/>
            <a:ext cx="97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Voter model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EE9EF7-E91F-A3CB-4DE7-1E4E4130FD6E}"/>
              </a:ext>
            </a:extLst>
          </p:cNvPr>
          <p:cNvSpPr/>
          <p:nvPr/>
        </p:nvSpPr>
        <p:spPr>
          <a:xfrm>
            <a:off x="7607115" y="4650400"/>
            <a:ext cx="661748" cy="1968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6B27F2-F6E6-6C52-7FC5-6A9F350A18DB}"/>
              </a:ext>
            </a:extLst>
          </p:cNvPr>
          <p:cNvSpPr/>
          <p:nvPr/>
        </p:nvSpPr>
        <p:spPr>
          <a:xfrm>
            <a:off x="10316180" y="4748139"/>
            <a:ext cx="661748" cy="1968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F8244-D25F-4596-5BCA-6434A5048AB5}"/>
              </a:ext>
            </a:extLst>
          </p:cNvPr>
          <p:cNvSpPr txBox="1"/>
          <p:nvPr/>
        </p:nvSpPr>
        <p:spPr>
          <a:xfrm>
            <a:off x="7076262" y="3357738"/>
            <a:ext cx="430217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803000000090004" pitchFamily="2" charset="0"/>
              </a:rPr>
              <a:t>Macroscopic models can miss dynamical outcomes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803000000090004" pitchFamily="2" charset="0"/>
              </a:rPr>
              <a:t>Noise induced effects</a:t>
            </a:r>
            <a:endParaRPr lang="en-GB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E2249-54B9-79C2-091E-7798CE310DAA}"/>
                  </a:ext>
                </a:extLst>
              </p:cNvPr>
              <p:cNvSpPr txBox="1"/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E2249-54B9-79C2-091E-7798CE31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632" y="1064792"/>
                <a:ext cx="3879462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95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FBBC-3D85-9199-B6C8-E1B3CF09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0DB09A-AB4B-EFF0-D80A-869F14A9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2. The problem with macroscopic descriptions</a:t>
            </a:r>
            <a:endParaRPr lang="en-GB" sz="3600" dirty="0"/>
          </a:p>
        </p:txBody>
      </p:sp>
      <p:pic>
        <p:nvPicPr>
          <p:cNvPr id="22" name="Picture 2" descr="Oryctolagus cuniculus">
            <a:extLst>
              <a:ext uri="{FF2B5EF4-FFF2-40B4-BE49-F238E27FC236}">
                <a16:creationId xmlns:a16="http://schemas.microsoft.com/office/drawing/2014/main" id="{959A60B1-3C57-345E-C81B-A22DFF6B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433567-F977-2B99-BBCF-37367061D51F}"/>
              </a:ext>
            </a:extLst>
          </p:cNvPr>
          <p:cNvSpPr txBox="1"/>
          <p:nvPr/>
        </p:nvSpPr>
        <p:spPr>
          <a:xfrm>
            <a:off x="445189" y="2637486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Clonal reproduction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AE5AF-C830-A037-B2F1-04B6F1147BCE}"/>
              </a:ext>
            </a:extLst>
          </p:cNvPr>
          <p:cNvSpPr txBox="1"/>
          <p:nvPr/>
        </p:nvSpPr>
        <p:spPr>
          <a:xfrm>
            <a:off x="445189" y="3537743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86489-08DE-7254-F578-E1D17A04C2F7}"/>
              </a:ext>
            </a:extLst>
          </p:cNvPr>
          <p:cNvSpPr txBox="1"/>
          <p:nvPr/>
        </p:nvSpPr>
        <p:spPr>
          <a:xfrm>
            <a:off x="445189" y="4470813"/>
            <a:ext cx="29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Density dependent 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" name="Picture 2" descr="Oryctolagus cuniculus">
            <a:extLst>
              <a:ext uri="{FF2B5EF4-FFF2-40B4-BE49-F238E27FC236}">
                <a16:creationId xmlns:a16="http://schemas.microsoft.com/office/drawing/2014/main" id="{ED7064A5-870B-8A22-5A34-45A09EFE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48" y="3205848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Oryctolagus cuniculus">
            <a:extLst>
              <a:ext uri="{FF2B5EF4-FFF2-40B4-BE49-F238E27FC236}">
                <a16:creationId xmlns:a16="http://schemas.microsoft.com/office/drawing/2014/main" id="{084AEF27-C1EF-BD14-D87D-5D5A75F03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02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7DC365-E8FC-41EB-87AF-D2E3DF60A67B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92169" y="33224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6795E5D-8B65-5079-FE53-166A4F006809}"/>
              </a:ext>
            </a:extLst>
          </p:cNvPr>
          <p:cNvSpPr txBox="1"/>
          <p:nvPr/>
        </p:nvSpPr>
        <p:spPr>
          <a:xfrm>
            <a:off x="1047529" y="2949199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endParaRPr lang="en-GB" dirty="0"/>
          </a:p>
        </p:txBody>
      </p:sp>
      <p:pic>
        <p:nvPicPr>
          <p:cNvPr id="30" name="Picture 2" descr="Oryctolagus cuniculus">
            <a:extLst>
              <a:ext uri="{FF2B5EF4-FFF2-40B4-BE49-F238E27FC236}">
                <a16:creationId xmlns:a16="http://schemas.microsoft.com/office/drawing/2014/main" id="{98DD8C9B-093A-3046-30DF-660A8117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15240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8842C4-1F81-FAEA-4AD8-AB4B1AA57BF1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92169" y="427371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5C49367-4689-6661-5E49-409208FBC649}"/>
              </a:ext>
            </a:extLst>
          </p:cNvPr>
          <p:cNvSpPr txBox="1"/>
          <p:nvPr/>
        </p:nvSpPr>
        <p:spPr>
          <a:xfrm>
            <a:off x="1047529" y="3900466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en-GB" dirty="0"/>
          </a:p>
        </p:txBody>
      </p:sp>
      <p:pic>
        <p:nvPicPr>
          <p:cNvPr id="33" name="Picture 2" descr="Oryctolagus cuniculus">
            <a:extLst>
              <a:ext uri="{FF2B5EF4-FFF2-40B4-BE49-F238E27FC236}">
                <a16:creationId xmlns:a16="http://schemas.microsoft.com/office/drawing/2014/main" id="{15B78C01-AF76-DC37-A692-134E830D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9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ryctolagus cuniculus">
            <a:extLst>
              <a:ext uri="{FF2B5EF4-FFF2-40B4-BE49-F238E27FC236}">
                <a16:creationId xmlns:a16="http://schemas.microsoft.com/office/drawing/2014/main" id="{C746D0FE-0109-176B-51DD-E26BAE31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97989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2CA011-CCAA-2978-101F-68102D973FD8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76651" y="50988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C6BC05D-AF4C-3275-3C0A-283FD0323AE1}"/>
              </a:ext>
            </a:extLst>
          </p:cNvPr>
          <p:cNvSpPr txBox="1"/>
          <p:nvPr/>
        </p:nvSpPr>
        <p:spPr>
          <a:xfrm>
            <a:off x="1304090" y="4756098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77DAB7-6C1D-8E37-E304-47BB6F39A92D}"/>
              </a:ext>
            </a:extLst>
          </p:cNvPr>
          <p:cNvSpPr txBox="1"/>
          <p:nvPr/>
        </p:nvSpPr>
        <p:spPr>
          <a:xfrm>
            <a:off x="2076799" y="2002692"/>
            <a:ext cx="269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Logistic growth model 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4EE9FF-FBFE-3FD3-5C71-B7D03DE8642A}"/>
                  </a:ext>
                </a:extLst>
              </p:cNvPr>
              <p:cNvSpPr txBox="1"/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4EE9FF-FBFE-3FD3-5C71-B7D03DE86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Oryctolagus cuniculus">
            <a:extLst>
              <a:ext uri="{FF2B5EF4-FFF2-40B4-BE49-F238E27FC236}">
                <a16:creationId xmlns:a16="http://schemas.microsoft.com/office/drawing/2014/main" id="{AFE1F1A6-9B58-E77A-F6E9-4A92D56A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46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05DCC7-6FC3-E455-6592-8DCF0B2D51E3}"/>
                  </a:ext>
                </a:extLst>
              </p:cNvPr>
              <p:cNvSpPr txBox="1"/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population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US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carrying capacity</a:t>
                </a:r>
              </a:p>
              <a:p>
                <a:pPr algn="ctr"/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05DCC7-6FC3-E455-6592-8DCF0B2D5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411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93392-A2BA-1D2F-74D8-6D790FF7F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DF705E-C09E-A4FC-5EFA-4DD2210B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2. The problem with macroscopic descriptions</a:t>
            </a:r>
            <a:endParaRPr lang="en-GB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2D4FD-669E-4217-82AB-4BA2FE02A32C}"/>
              </a:ext>
            </a:extLst>
          </p:cNvPr>
          <p:cNvSpPr txBox="1"/>
          <p:nvPr/>
        </p:nvSpPr>
        <p:spPr>
          <a:xfrm>
            <a:off x="6998907" y="1357347"/>
            <a:ext cx="4747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By increasing the rate of clonal reproduction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>
                <a:latin typeface="Helvetica Neue" panose="02000803000000090004" pitchFamily="2" charset="0"/>
              </a:rPr>
              <a:t>the population will increase: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Faster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Same speed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Slower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22" name="Picture 2" descr="Oryctolagus cuniculus">
            <a:extLst>
              <a:ext uri="{FF2B5EF4-FFF2-40B4-BE49-F238E27FC236}">
                <a16:creationId xmlns:a16="http://schemas.microsoft.com/office/drawing/2014/main" id="{7C767C59-5B14-A3F1-D574-EF36E946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4808FA-12C1-428E-5607-D1F13219D18C}"/>
              </a:ext>
            </a:extLst>
          </p:cNvPr>
          <p:cNvSpPr txBox="1"/>
          <p:nvPr/>
        </p:nvSpPr>
        <p:spPr>
          <a:xfrm>
            <a:off x="445189" y="2637486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Clonal reproduction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5BC1D6-DD4B-8832-2560-2A479E5B7D65}"/>
              </a:ext>
            </a:extLst>
          </p:cNvPr>
          <p:cNvSpPr txBox="1"/>
          <p:nvPr/>
        </p:nvSpPr>
        <p:spPr>
          <a:xfrm>
            <a:off x="445189" y="3537743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D7053-F872-A2BE-6693-9EE4113E1516}"/>
              </a:ext>
            </a:extLst>
          </p:cNvPr>
          <p:cNvSpPr txBox="1"/>
          <p:nvPr/>
        </p:nvSpPr>
        <p:spPr>
          <a:xfrm>
            <a:off x="445189" y="4470813"/>
            <a:ext cx="29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Density dependent 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" name="Picture 2" descr="Oryctolagus cuniculus">
            <a:extLst>
              <a:ext uri="{FF2B5EF4-FFF2-40B4-BE49-F238E27FC236}">
                <a16:creationId xmlns:a16="http://schemas.microsoft.com/office/drawing/2014/main" id="{EA767B9F-7584-7022-886C-8DDE5013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48" y="3205848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Oryctolagus cuniculus">
            <a:extLst>
              <a:ext uri="{FF2B5EF4-FFF2-40B4-BE49-F238E27FC236}">
                <a16:creationId xmlns:a16="http://schemas.microsoft.com/office/drawing/2014/main" id="{AD3A56D5-E9A8-A31C-3179-8694DE9F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02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B21378-BAD6-E604-81B7-51D87FF9BB56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92169" y="33224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9115FD-89EB-BD51-CFAC-3725A2075CF3}"/>
              </a:ext>
            </a:extLst>
          </p:cNvPr>
          <p:cNvSpPr txBox="1"/>
          <p:nvPr/>
        </p:nvSpPr>
        <p:spPr>
          <a:xfrm>
            <a:off x="1047529" y="2949199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endParaRPr lang="en-GB" dirty="0"/>
          </a:p>
        </p:txBody>
      </p:sp>
      <p:pic>
        <p:nvPicPr>
          <p:cNvPr id="30" name="Picture 2" descr="Oryctolagus cuniculus">
            <a:extLst>
              <a:ext uri="{FF2B5EF4-FFF2-40B4-BE49-F238E27FC236}">
                <a16:creationId xmlns:a16="http://schemas.microsoft.com/office/drawing/2014/main" id="{126E144E-0E69-8DB3-00D5-7F121783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15240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E73B20-CD8A-DDBA-18D9-78AD2765C0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92169" y="427371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A9C391-692E-805B-B702-369458D3A600}"/>
              </a:ext>
            </a:extLst>
          </p:cNvPr>
          <p:cNvSpPr txBox="1"/>
          <p:nvPr/>
        </p:nvSpPr>
        <p:spPr>
          <a:xfrm>
            <a:off x="1047529" y="3900466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en-GB" dirty="0"/>
          </a:p>
        </p:txBody>
      </p:sp>
      <p:pic>
        <p:nvPicPr>
          <p:cNvPr id="33" name="Picture 2" descr="Oryctolagus cuniculus">
            <a:extLst>
              <a:ext uri="{FF2B5EF4-FFF2-40B4-BE49-F238E27FC236}">
                <a16:creationId xmlns:a16="http://schemas.microsoft.com/office/drawing/2014/main" id="{CDAEB14B-E89C-3259-DA7C-3D12F5E4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9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ryctolagus cuniculus">
            <a:extLst>
              <a:ext uri="{FF2B5EF4-FFF2-40B4-BE49-F238E27FC236}">
                <a16:creationId xmlns:a16="http://schemas.microsoft.com/office/drawing/2014/main" id="{9DCB5927-6E0C-8AAC-9F57-665E4B62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97989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6BC341-C037-DEFB-EEA4-6AAA7D20B6C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76651" y="50988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025BFE1-2BDC-0D43-7619-181BE27DCE55}"/>
              </a:ext>
            </a:extLst>
          </p:cNvPr>
          <p:cNvSpPr txBox="1"/>
          <p:nvPr/>
        </p:nvSpPr>
        <p:spPr>
          <a:xfrm>
            <a:off x="1304090" y="4756098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64C49C-8A9B-5085-9D29-6D4070E28653}"/>
              </a:ext>
            </a:extLst>
          </p:cNvPr>
          <p:cNvSpPr txBox="1"/>
          <p:nvPr/>
        </p:nvSpPr>
        <p:spPr>
          <a:xfrm>
            <a:off x="2076799" y="2002692"/>
            <a:ext cx="269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Logistic growth model 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A7F1F3-CC8B-2FE7-F50F-F5A35EC1D3ED}"/>
                  </a:ext>
                </a:extLst>
              </p:cNvPr>
              <p:cNvSpPr txBox="1"/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A7F1F3-CC8B-2FE7-F50F-F5A35EC1D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 descr="Oryctolagus cuniculus">
            <a:extLst>
              <a:ext uri="{FF2B5EF4-FFF2-40B4-BE49-F238E27FC236}">
                <a16:creationId xmlns:a16="http://schemas.microsoft.com/office/drawing/2014/main" id="{9DA58937-00F1-07A6-0E61-239F6EC0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46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2698122-6145-48E7-A99F-BD26E3311D30}"/>
                  </a:ext>
                </a:extLst>
              </p:cNvPr>
              <p:cNvSpPr txBox="1"/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population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US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carrying capacity</a:t>
                </a:r>
              </a:p>
              <a:p>
                <a:pPr algn="ctr"/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2698122-6145-48E7-A99F-BD26E331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974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7926-EB3F-EBF1-3749-0C2048163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E1BD91-1612-B57E-FDDE-97DF90DC1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2. The problem with macroscopic descriptions</a:t>
            </a:r>
            <a:endParaRPr lang="en-GB" sz="3600" dirty="0"/>
          </a:p>
        </p:txBody>
      </p:sp>
      <p:pic>
        <p:nvPicPr>
          <p:cNvPr id="2" name="Picture 2" descr="Oryctolagus cuniculus">
            <a:extLst>
              <a:ext uri="{FF2B5EF4-FFF2-40B4-BE49-F238E27FC236}">
                <a16:creationId xmlns:a16="http://schemas.microsoft.com/office/drawing/2014/main" id="{B0FCCE9F-C32A-6065-6C54-6FF0D58B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8B1E4-7A0D-50E4-198D-DF1D48D40083}"/>
              </a:ext>
            </a:extLst>
          </p:cNvPr>
          <p:cNvSpPr txBox="1"/>
          <p:nvPr/>
        </p:nvSpPr>
        <p:spPr>
          <a:xfrm>
            <a:off x="445189" y="2637486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Clonal reproduction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16818-4F6D-9393-79D1-F03527804E48}"/>
              </a:ext>
            </a:extLst>
          </p:cNvPr>
          <p:cNvSpPr txBox="1"/>
          <p:nvPr/>
        </p:nvSpPr>
        <p:spPr>
          <a:xfrm>
            <a:off x="445189" y="3537743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22A97-EDFD-5570-92EB-41CAE069CBA8}"/>
              </a:ext>
            </a:extLst>
          </p:cNvPr>
          <p:cNvSpPr txBox="1"/>
          <p:nvPr/>
        </p:nvSpPr>
        <p:spPr>
          <a:xfrm>
            <a:off x="445189" y="4470813"/>
            <a:ext cx="29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Density dependent 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Picture 2" descr="Oryctolagus cuniculus">
            <a:extLst>
              <a:ext uri="{FF2B5EF4-FFF2-40B4-BE49-F238E27FC236}">
                <a16:creationId xmlns:a16="http://schemas.microsoft.com/office/drawing/2014/main" id="{9729CD03-4400-D221-1A53-002A7483C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48" y="3205848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ryctolagus cuniculus">
            <a:extLst>
              <a:ext uri="{FF2B5EF4-FFF2-40B4-BE49-F238E27FC236}">
                <a16:creationId xmlns:a16="http://schemas.microsoft.com/office/drawing/2014/main" id="{2299C502-3A9C-FA3D-EB0D-016FC3F5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02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820484-0975-E6D5-23C5-04D2900F5D0B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792169" y="33224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B2ABB2-4DBF-9F97-88EE-DE15E70C2C1F}"/>
              </a:ext>
            </a:extLst>
          </p:cNvPr>
          <p:cNvSpPr txBox="1"/>
          <p:nvPr/>
        </p:nvSpPr>
        <p:spPr>
          <a:xfrm>
            <a:off x="1047529" y="2949199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endParaRPr lang="en-GB" dirty="0"/>
          </a:p>
        </p:txBody>
      </p:sp>
      <p:pic>
        <p:nvPicPr>
          <p:cNvPr id="11" name="Picture 2" descr="Oryctolagus cuniculus">
            <a:extLst>
              <a:ext uri="{FF2B5EF4-FFF2-40B4-BE49-F238E27FC236}">
                <a16:creationId xmlns:a16="http://schemas.microsoft.com/office/drawing/2014/main" id="{969900B0-13D8-ACB5-24AA-1BFCCE02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15240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3CD87D-FD38-2AEF-85B8-5EF11E346BB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2169" y="427371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EF59A8-7FEB-3477-D12E-65CEA66F5983}"/>
              </a:ext>
            </a:extLst>
          </p:cNvPr>
          <p:cNvSpPr txBox="1"/>
          <p:nvPr/>
        </p:nvSpPr>
        <p:spPr>
          <a:xfrm>
            <a:off x="1047529" y="3900466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en-GB" dirty="0"/>
          </a:p>
        </p:txBody>
      </p:sp>
      <p:pic>
        <p:nvPicPr>
          <p:cNvPr id="14" name="Picture 2" descr="Oryctolagus cuniculus">
            <a:extLst>
              <a:ext uri="{FF2B5EF4-FFF2-40B4-BE49-F238E27FC236}">
                <a16:creationId xmlns:a16="http://schemas.microsoft.com/office/drawing/2014/main" id="{1735DF11-89C9-6260-4DDC-84B52598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9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ryctolagus cuniculus">
            <a:extLst>
              <a:ext uri="{FF2B5EF4-FFF2-40B4-BE49-F238E27FC236}">
                <a16:creationId xmlns:a16="http://schemas.microsoft.com/office/drawing/2014/main" id="{A4D2EA60-7F54-5C12-EE7F-2505BB526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97989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159A57-02AF-8D51-C6C9-FC733B1880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76651" y="50988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FBBC49-B0C9-D2A8-BAC6-995F20A347D5}"/>
              </a:ext>
            </a:extLst>
          </p:cNvPr>
          <p:cNvSpPr txBox="1"/>
          <p:nvPr/>
        </p:nvSpPr>
        <p:spPr>
          <a:xfrm>
            <a:off x="1304090" y="4756098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5EDCFB-CE18-08F6-6C33-7F4BAF1377DC}"/>
              </a:ext>
            </a:extLst>
          </p:cNvPr>
          <p:cNvSpPr txBox="1"/>
          <p:nvPr/>
        </p:nvSpPr>
        <p:spPr>
          <a:xfrm>
            <a:off x="2076799" y="2002692"/>
            <a:ext cx="269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Logistic growth model 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B3EEEF-BAC3-8460-905E-47942D2637F9}"/>
                  </a:ext>
                </a:extLst>
              </p:cNvPr>
              <p:cNvSpPr txBox="1"/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B3EEEF-BAC3-8460-905E-47942D263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DF63755-744A-FF01-33B4-0766D0FF8CE4}"/>
              </a:ext>
            </a:extLst>
          </p:cNvPr>
          <p:cNvSpPr txBox="1"/>
          <p:nvPr/>
        </p:nvSpPr>
        <p:spPr>
          <a:xfrm>
            <a:off x="6998907" y="1357347"/>
            <a:ext cx="4747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By increasing the rate of clonal reproduction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>
                <a:latin typeface="Helvetica Neue" panose="02000803000000090004" pitchFamily="2" charset="0"/>
              </a:rPr>
              <a:t>the population will increase:</a:t>
            </a:r>
          </a:p>
          <a:p>
            <a:pPr marL="342900" indent="-342900">
              <a:buAutoNum type="alphaLcParenR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Faster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Same speed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Slower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23" name="Picture 2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0A1023B-2A58-3362-A2F6-E9ABC09AA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43" y="3344748"/>
            <a:ext cx="4572009" cy="2743206"/>
          </a:xfrm>
          <a:prstGeom prst="rect">
            <a:avLst/>
          </a:prstGeom>
        </p:spPr>
      </p:pic>
      <p:pic>
        <p:nvPicPr>
          <p:cNvPr id="25" name="Picture 2" descr="Oryctolagus cuniculus">
            <a:extLst>
              <a:ext uri="{FF2B5EF4-FFF2-40B4-BE49-F238E27FC236}">
                <a16:creationId xmlns:a16="http://schemas.microsoft.com/office/drawing/2014/main" id="{2E2D1E7F-BD0C-6641-8E28-BEB0B5A8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46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02A31A-D840-A302-B33B-45786D5B9B21}"/>
                  </a:ext>
                </a:extLst>
              </p:cNvPr>
              <p:cNvSpPr txBox="1"/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population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US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carrying capacity</a:t>
                </a:r>
              </a:p>
              <a:p>
                <a:pPr algn="ctr"/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02A31A-D840-A302-B33B-45786D5B9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250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2F470-A58F-90F5-B953-0B9B21638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28FF4F6-763F-1F2C-FC4A-3AB5D8B83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2. The problem with macroscopic descriptions</a:t>
            </a:r>
            <a:endParaRPr lang="en-GB" sz="3600" dirty="0"/>
          </a:p>
        </p:txBody>
      </p:sp>
      <p:pic>
        <p:nvPicPr>
          <p:cNvPr id="2" name="Picture 2" descr="Oryctolagus cuniculus">
            <a:extLst>
              <a:ext uri="{FF2B5EF4-FFF2-40B4-BE49-F238E27FC236}">
                <a16:creationId xmlns:a16="http://schemas.microsoft.com/office/drawing/2014/main" id="{8A56A381-649F-0240-B055-8329AF51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F24DE-1334-60BB-F21A-EE2DF30E13F0}"/>
              </a:ext>
            </a:extLst>
          </p:cNvPr>
          <p:cNvSpPr txBox="1"/>
          <p:nvPr/>
        </p:nvSpPr>
        <p:spPr>
          <a:xfrm>
            <a:off x="445189" y="2637486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Clonal reproduction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FED0D-182D-D130-F054-E0F7BB201303}"/>
              </a:ext>
            </a:extLst>
          </p:cNvPr>
          <p:cNvSpPr txBox="1"/>
          <p:nvPr/>
        </p:nvSpPr>
        <p:spPr>
          <a:xfrm>
            <a:off x="445189" y="3537743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55AAF-5105-0E3A-26E6-442002EB31F5}"/>
              </a:ext>
            </a:extLst>
          </p:cNvPr>
          <p:cNvSpPr txBox="1"/>
          <p:nvPr/>
        </p:nvSpPr>
        <p:spPr>
          <a:xfrm>
            <a:off x="445189" y="4470813"/>
            <a:ext cx="29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Density dependent 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Picture 2" descr="Oryctolagus cuniculus">
            <a:extLst>
              <a:ext uri="{FF2B5EF4-FFF2-40B4-BE49-F238E27FC236}">
                <a16:creationId xmlns:a16="http://schemas.microsoft.com/office/drawing/2014/main" id="{8AECB4DC-6860-FD1C-029C-D07E70ED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48" y="3205848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ryctolagus cuniculus">
            <a:extLst>
              <a:ext uri="{FF2B5EF4-FFF2-40B4-BE49-F238E27FC236}">
                <a16:creationId xmlns:a16="http://schemas.microsoft.com/office/drawing/2014/main" id="{D42C6158-0861-72B4-BD7D-A5B53E11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02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8D76B-91AA-02B3-C42A-1FE33E9EA2D2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792169" y="33224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3CC47D-7C9B-F172-BC85-A8497FA94442}"/>
              </a:ext>
            </a:extLst>
          </p:cNvPr>
          <p:cNvSpPr txBox="1"/>
          <p:nvPr/>
        </p:nvSpPr>
        <p:spPr>
          <a:xfrm>
            <a:off x="1047529" y="2949199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endParaRPr lang="en-GB" dirty="0"/>
          </a:p>
        </p:txBody>
      </p:sp>
      <p:pic>
        <p:nvPicPr>
          <p:cNvPr id="11" name="Picture 2" descr="Oryctolagus cuniculus">
            <a:extLst>
              <a:ext uri="{FF2B5EF4-FFF2-40B4-BE49-F238E27FC236}">
                <a16:creationId xmlns:a16="http://schemas.microsoft.com/office/drawing/2014/main" id="{A84F4CB8-1EC5-7617-9AE6-16C388819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15240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8848A4-357E-AB6E-0446-B8BB9FF7F8C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2169" y="427371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468173-C427-D41A-D61F-6681B466C0DB}"/>
              </a:ext>
            </a:extLst>
          </p:cNvPr>
          <p:cNvSpPr txBox="1"/>
          <p:nvPr/>
        </p:nvSpPr>
        <p:spPr>
          <a:xfrm>
            <a:off x="1047529" y="3900466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en-GB" dirty="0"/>
          </a:p>
        </p:txBody>
      </p:sp>
      <p:pic>
        <p:nvPicPr>
          <p:cNvPr id="14" name="Picture 2" descr="Oryctolagus cuniculus">
            <a:extLst>
              <a:ext uri="{FF2B5EF4-FFF2-40B4-BE49-F238E27FC236}">
                <a16:creationId xmlns:a16="http://schemas.microsoft.com/office/drawing/2014/main" id="{EB625B0E-3E3D-6A15-4BDF-A6E56E42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9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ryctolagus cuniculus">
            <a:extLst>
              <a:ext uri="{FF2B5EF4-FFF2-40B4-BE49-F238E27FC236}">
                <a16:creationId xmlns:a16="http://schemas.microsoft.com/office/drawing/2014/main" id="{FE107730-F694-2727-BC41-753D4371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97989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E385A6-8FBE-FF34-EEE3-8A79BAFAD35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76651" y="50988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161209-862E-E30D-B230-B1F5481CE9E0}"/>
              </a:ext>
            </a:extLst>
          </p:cNvPr>
          <p:cNvSpPr txBox="1"/>
          <p:nvPr/>
        </p:nvSpPr>
        <p:spPr>
          <a:xfrm>
            <a:off x="1304090" y="4756098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B793B3-A91D-2CD0-6656-89C640102443}"/>
              </a:ext>
            </a:extLst>
          </p:cNvPr>
          <p:cNvSpPr txBox="1"/>
          <p:nvPr/>
        </p:nvSpPr>
        <p:spPr>
          <a:xfrm>
            <a:off x="2076799" y="2002692"/>
            <a:ext cx="269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Logistic growth model 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59AA75-A634-2C25-58E1-D41A62C91F92}"/>
                  </a:ext>
                </a:extLst>
              </p:cNvPr>
              <p:cNvSpPr txBox="1"/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59AA75-A634-2C25-58E1-D41A62C91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20BE03C-74DF-8430-77AB-559F864722E0}"/>
              </a:ext>
            </a:extLst>
          </p:cNvPr>
          <p:cNvSpPr txBox="1"/>
          <p:nvPr/>
        </p:nvSpPr>
        <p:spPr>
          <a:xfrm>
            <a:off x="6998907" y="1357347"/>
            <a:ext cx="4747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By increasing the rate of clonal reproduction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>
                <a:latin typeface="Helvetica Neue" panose="02000803000000090004" pitchFamily="2" charset="0"/>
              </a:rPr>
              <a:t>the population will saturate: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At a lower number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At the same number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At a higher number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21" name="Picture 2" descr="Oryctolagus cuniculus">
            <a:extLst>
              <a:ext uri="{FF2B5EF4-FFF2-40B4-BE49-F238E27FC236}">
                <a16:creationId xmlns:a16="http://schemas.microsoft.com/office/drawing/2014/main" id="{FC030D34-B6A3-E782-E595-D078DDAB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46" y="4984257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593DA2-DE92-B3AF-B6BE-BF724D05EA1C}"/>
                  </a:ext>
                </a:extLst>
              </p:cNvPr>
              <p:cNvSpPr txBox="1"/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population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US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carrying capacity</a:t>
                </a:r>
              </a:p>
              <a:p>
                <a:pPr algn="ctr"/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593DA2-DE92-B3AF-B6BE-BF724D05E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6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99B33-48B2-31CD-585E-C5B95161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3AD49-1040-569A-7CC7-4A256F23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Topic summary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C15BA1-45E2-CEBD-47FA-868EF781B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81" y="1512888"/>
            <a:ext cx="11555769" cy="424497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Why dynamical systems are bad for modelling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Introduce a baseline model of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2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14597-58F1-610F-CB8E-FE7FEC133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753633-9B0C-A9FD-88A6-45A4429B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2. The problem with macroscopic descriptions</a:t>
            </a:r>
            <a:endParaRPr lang="en-GB" sz="3600" dirty="0"/>
          </a:p>
        </p:txBody>
      </p:sp>
      <p:pic>
        <p:nvPicPr>
          <p:cNvPr id="2" name="Picture 2" descr="Oryctolagus cuniculus">
            <a:extLst>
              <a:ext uri="{FF2B5EF4-FFF2-40B4-BE49-F238E27FC236}">
                <a16:creationId xmlns:a16="http://schemas.microsoft.com/office/drawing/2014/main" id="{CAFC2696-8DE9-56E8-E490-F66EBA01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184561-E245-569F-E8ED-6C53E9215343}"/>
              </a:ext>
            </a:extLst>
          </p:cNvPr>
          <p:cNvSpPr txBox="1"/>
          <p:nvPr/>
        </p:nvSpPr>
        <p:spPr>
          <a:xfrm>
            <a:off x="445189" y="2637486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Clonal reproduction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639D2-CEB7-68F4-9FBF-08BFCDE4146F}"/>
              </a:ext>
            </a:extLst>
          </p:cNvPr>
          <p:cNvSpPr txBox="1"/>
          <p:nvPr/>
        </p:nvSpPr>
        <p:spPr>
          <a:xfrm>
            <a:off x="445189" y="3537743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BC574-BBE9-D920-9B74-0792425C6787}"/>
              </a:ext>
            </a:extLst>
          </p:cNvPr>
          <p:cNvSpPr txBox="1"/>
          <p:nvPr/>
        </p:nvSpPr>
        <p:spPr>
          <a:xfrm>
            <a:off x="445189" y="4470813"/>
            <a:ext cx="29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Density dependent 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Picture 2" descr="Oryctolagus cuniculus">
            <a:extLst>
              <a:ext uri="{FF2B5EF4-FFF2-40B4-BE49-F238E27FC236}">
                <a16:creationId xmlns:a16="http://schemas.microsoft.com/office/drawing/2014/main" id="{D5DC489C-5D7D-A386-CEA5-2AB19705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48" y="3205848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ryctolagus cuniculus">
            <a:extLst>
              <a:ext uri="{FF2B5EF4-FFF2-40B4-BE49-F238E27FC236}">
                <a16:creationId xmlns:a16="http://schemas.microsoft.com/office/drawing/2014/main" id="{05C99E80-6028-625E-C829-622BC1C85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02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228491-F351-BA17-F606-1589B73AA5A2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792169" y="33224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2862A9-269C-9E4C-4651-8A4199941A77}"/>
              </a:ext>
            </a:extLst>
          </p:cNvPr>
          <p:cNvSpPr txBox="1"/>
          <p:nvPr/>
        </p:nvSpPr>
        <p:spPr>
          <a:xfrm>
            <a:off x="1047529" y="2949199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endParaRPr lang="en-GB" dirty="0"/>
          </a:p>
        </p:txBody>
      </p:sp>
      <p:pic>
        <p:nvPicPr>
          <p:cNvPr id="11" name="Picture 2" descr="Oryctolagus cuniculus">
            <a:extLst>
              <a:ext uri="{FF2B5EF4-FFF2-40B4-BE49-F238E27FC236}">
                <a16:creationId xmlns:a16="http://schemas.microsoft.com/office/drawing/2014/main" id="{B95537D5-D932-78D8-CF24-F7A01FE2E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15240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E863A3-E4CC-2309-59D7-898E43E093F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2169" y="427371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132E8-71D9-DAA8-E694-F1839EE1D169}"/>
              </a:ext>
            </a:extLst>
          </p:cNvPr>
          <p:cNvSpPr txBox="1"/>
          <p:nvPr/>
        </p:nvSpPr>
        <p:spPr>
          <a:xfrm>
            <a:off x="1047529" y="3900466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en-GB" dirty="0"/>
          </a:p>
        </p:txBody>
      </p:sp>
      <p:pic>
        <p:nvPicPr>
          <p:cNvPr id="14" name="Picture 2" descr="Oryctolagus cuniculus">
            <a:extLst>
              <a:ext uri="{FF2B5EF4-FFF2-40B4-BE49-F238E27FC236}">
                <a16:creationId xmlns:a16="http://schemas.microsoft.com/office/drawing/2014/main" id="{1BAC80BB-E376-876F-A231-C3AD2865C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9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ryctolagus cuniculus">
            <a:extLst>
              <a:ext uri="{FF2B5EF4-FFF2-40B4-BE49-F238E27FC236}">
                <a16:creationId xmlns:a16="http://schemas.microsoft.com/office/drawing/2014/main" id="{419134F0-361D-311B-332B-4E97E1A8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97989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CB3CB0-788D-E93C-BA38-0375913D2F3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76651" y="50988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BDAAFC-AFB5-799C-0529-CEFF2EF8E262}"/>
              </a:ext>
            </a:extLst>
          </p:cNvPr>
          <p:cNvSpPr txBox="1"/>
          <p:nvPr/>
        </p:nvSpPr>
        <p:spPr>
          <a:xfrm>
            <a:off x="1304090" y="4756098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C101E-35FB-FD7B-0701-3ACCFE7BED35}"/>
              </a:ext>
            </a:extLst>
          </p:cNvPr>
          <p:cNvSpPr txBox="1"/>
          <p:nvPr/>
        </p:nvSpPr>
        <p:spPr>
          <a:xfrm>
            <a:off x="2076799" y="2002692"/>
            <a:ext cx="269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Logistic growth model 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EF52B-58D6-D67B-3CFE-94941597F100}"/>
                  </a:ext>
                </a:extLst>
              </p:cNvPr>
              <p:cNvSpPr txBox="1"/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EF52B-58D6-D67B-3CFE-94941597F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A2888B5-EC84-F668-D6FE-22A237490EBF}"/>
              </a:ext>
            </a:extLst>
          </p:cNvPr>
          <p:cNvSpPr txBox="1"/>
          <p:nvPr/>
        </p:nvSpPr>
        <p:spPr>
          <a:xfrm>
            <a:off x="6998907" y="1357347"/>
            <a:ext cx="4747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By increasing the rate of clonal reproduction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>
                <a:latin typeface="Helvetica Neue" panose="02000803000000090004" pitchFamily="2" charset="0"/>
              </a:rPr>
              <a:t>the population will saturate: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At a lower number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At the same number</a:t>
            </a:r>
          </a:p>
          <a:p>
            <a:pPr marL="342900" indent="-342900">
              <a:buAutoNum type="alphaLcParenR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At a higher number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p:pic>
        <p:nvPicPr>
          <p:cNvPr id="24" name="Picture 2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08A02FD-4FFD-D163-57C5-9825794FF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42" y="3344748"/>
            <a:ext cx="4572009" cy="2743205"/>
          </a:xfrm>
          <a:prstGeom prst="rect">
            <a:avLst/>
          </a:prstGeom>
        </p:spPr>
      </p:pic>
      <p:pic>
        <p:nvPicPr>
          <p:cNvPr id="25" name="Picture 2" descr="Oryctolagus cuniculus">
            <a:extLst>
              <a:ext uri="{FF2B5EF4-FFF2-40B4-BE49-F238E27FC236}">
                <a16:creationId xmlns:a16="http://schemas.microsoft.com/office/drawing/2014/main" id="{C970AC07-F740-DACD-370E-2DBDDCA3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46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820AAB-286B-FBB4-6BF6-2FFD898099E2}"/>
                  </a:ext>
                </a:extLst>
              </p:cNvPr>
              <p:cNvSpPr txBox="1"/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population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US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carrying capacity</a:t>
                </a:r>
              </a:p>
              <a:p>
                <a:pPr algn="ctr"/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820AAB-286B-FBB4-6BF6-2FFD89809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443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1212-414A-4FE2-3C93-3E62E21E9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B82D79-5D43-3716-48BE-898215B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2. The problem with macroscopic descriptions</a:t>
            </a:r>
            <a:endParaRPr lang="en-GB" sz="3600" dirty="0"/>
          </a:p>
        </p:txBody>
      </p:sp>
      <p:pic>
        <p:nvPicPr>
          <p:cNvPr id="2" name="Picture 2" descr="Oryctolagus cuniculus">
            <a:extLst>
              <a:ext uri="{FF2B5EF4-FFF2-40B4-BE49-F238E27FC236}">
                <a16:creationId xmlns:a16="http://schemas.microsoft.com/office/drawing/2014/main" id="{45D010E5-B47B-7B5A-0BDC-2E0557F2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F2ED06-0ED4-23A1-8B80-4B70CB253486}"/>
              </a:ext>
            </a:extLst>
          </p:cNvPr>
          <p:cNvSpPr txBox="1"/>
          <p:nvPr/>
        </p:nvSpPr>
        <p:spPr>
          <a:xfrm>
            <a:off x="445189" y="2637486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Clonal reproduction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FDBDE-B4C5-636C-E637-B3E9A8CF7B45}"/>
              </a:ext>
            </a:extLst>
          </p:cNvPr>
          <p:cNvSpPr txBox="1"/>
          <p:nvPr/>
        </p:nvSpPr>
        <p:spPr>
          <a:xfrm>
            <a:off x="445189" y="3537743"/>
            <a:ext cx="23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5BC60-FF2B-3458-61A1-A3AFD79EB021}"/>
              </a:ext>
            </a:extLst>
          </p:cNvPr>
          <p:cNvSpPr txBox="1"/>
          <p:nvPr/>
        </p:nvSpPr>
        <p:spPr>
          <a:xfrm>
            <a:off x="445189" y="4470813"/>
            <a:ext cx="29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Density dependent death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Picture 2" descr="Oryctolagus cuniculus">
            <a:extLst>
              <a:ext uri="{FF2B5EF4-FFF2-40B4-BE49-F238E27FC236}">
                <a16:creationId xmlns:a16="http://schemas.microsoft.com/office/drawing/2014/main" id="{1F804E23-F25C-1B07-994E-6A7BCEC0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48" y="3205848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ryctolagus cuniculus">
            <a:extLst>
              <a:ext uri="{FF2B5EF4-FFF2-40B4-BE49-F238E27FC236}">
                <a16:creationId xmlns:a16="http://schemas.microsoft.com/office/drawing/2014/main" id="{38CFA055-5174-B12A-CF97-E3D52C76A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02" y="32011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3F1688-9CEB-E62B-AD1D-6DCCA39D3618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792169" y="33224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782600-02B0-5E89-A6A7-8708F3B86160}"/>
              </a:ext>
            </a:extLst>
          </p:cNvPr>
          <p:cNvSpPr txBox="1"/>
          <p:nvPr/>
        </p:nvSpPr>
        <p:spPr>
          <a:xfrm>
            <a:off x="1047529" y="2949199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ρ</a:t>
            </a:r>
            <a:endParaRPr lang="en-GB" dirty="0"/>
          </a:p>
        </p:txBody>
      </p:sp>
      <p:pic>
        <p:nvPicPr>
          <p:cNvPr id="11" name="Picture 2" descr="Oryctolagus cuniculus">
            <a:extLst>
              <a:ext uri="{FF2B5EF4-FFF2-40B4-BE49-F238E27FC236}">
                <a16:creationId xmlns:a16="http://schemas.microsoft.com/office/drawing/2014/main" id="{5536B97D-E060-61C6-ED6A-783C7E87F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15240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4B46B-745F-F109-3AB3-B1BBCB49AFC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92169" y="4273719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907E95-5583-367A-3A7A-94928C34403A}"/>
              </a:ext>
            </a:extLst>
          </p:cNvPr>
          <p:cNvSpPr txBox="1"/>
          <p:nvPr/>
        </p:nvSpPr>
        <p:spPr>
          <a:xfrm>
            <a:off x="1047529" y="3900466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en-GB" dirty="0"/>
          </a:p>
        </p:txBody>
      </p:sp>
      <p:pic>
        <p:nvPicPr>
          <p:cNvPr id="14" name="Picture 2" descr="Oryctolagus cuniculus">
            <a:extLst>
              <a:ext uri="{FF2B5EF4-FFF2-40B4-BE49-F238E27FC236}">
                <a16:creationId xmlns:a16="http://schemas.microsoft.com/office/drawing/2014/main" id="{4969B99A-489F-C1F2-273C-FDF67A05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9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ryctolagus cuniculus">
            <a:extLst>
              <a:ext uri="{FF2B5EF4-FFF2-40B4-BE49-F238E27FC236}">
                <a16:creationId xmlns:a16="http://schemas.microsoft.com/office/drawing/2014/main" id="{36FBCEE3-D2F8-453C-6D7A-944205E4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7" y="4979890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9128C3-FDB8-303B-E4DA-8D6D9FA474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076651" y="5098852"/>
            <a:ext cx="734279" cy="4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5F4011-D1D5-F570-BF54-A3726135DDE2}"/>
              </a:ext>
            </a:extLst>
          </p:cNvPr>
          <p:cNvSpPr txBox="1"/>
          <p:nvPr/>
        </p:nvSpPr>
        <p:spPr>
          <a:xfrm>
            <a:off x="1304090" y="4756098"/>
            <a:ext cx="27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A315B-F500-B2F3-01ED-165AC74963E6}"/>
              </a:ext>
            </a:extLst>
          </p:cNvPr>
          <p:cNvSpPr txBox="1"/>
          <p:nvPr/>
        </p:nvSpPr>
        <p:spPr>
          <a:xfrm>
            <a:off x="2076799" y="2002692"/>
            <a:ext cx="269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Logistic growth model 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A2B4B7-1C1A-BCB2-9DF6-C8F50B59D76F}"/>
                  </a:ext>
                </a:extLst>
              </p:cNvPr>
              <p:cNvSpPr txBox="1"/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A2B4B7-1C1A-BCB2-9DF6-C8F50B59D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40" y="3795030"/>
                <a:ext cx="2710294" cy="945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2DA209A-0073-BA8B-70A0-29BA67680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42" y="3344748"/>
            <a:ext cx="4572009" cy="27432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ABA0BA-DEAD-825B-322A-D3FEE6CE6925}"/>
              </a:ext>
            </a:extLst>
          </p:cNvPr>
          <p:cNvSpPr txBox="1"/>
          <p:nvPr/>
        </p:nvSpPr>
        <p:spPr>
          <a:xfrm>
            <a:off x="1935738" y="6280332"/>
            <a:ext cx="830991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803000000090004" pitchFamily="2" charset="0"/>
              </a:rPr>
              <a:t>Population growth rate and carrying capacity are NOT independent</a:t>
            </a:r>
            <a:endParaRPr lang="en-GB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A08A54-E48E-7922-8046-0C06996CCBC6}"/>
                  </a:ext>
                </a:extLst>
              </p:cNvPr>
              <p:cNvSpPr txBox="1"/>
              <p:nvPr/>
            </p:nvSpPr>
            <p:spPr>
              <a:xfrm>
                <a:off x="3119407" y="4956280"/>
                <a:ext cx="3312740" cy="815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l-GR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A08A54-E48E-7922-8046-0C06996CC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407" y="4956280"/>
                <a:ext cx="3312740" cy="815416"/>
              </a:xfrm>
              <a:prstGeom prst="rect">
                <a:avLst/>
              </a:prstGeom>
              <a:blipFill>
                <a:blip r:embed="rId5"/>
                <a:stretch>
                  <a:fillRect b="-22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Oryctolagus cuniculus">
            <a:extLst>
              <a:ext uri="{FF2B5EF4-FFF2-40B4-BE49-F238E27FC236}">
                <a16:creationId xmlns:a16="http://schemas.microsoft.com/office/drawing/2014/main" id="{4B3BD82B-E106-5F73-2A28-6E974C25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46" y="4977533"/>
            <a:ext cx="284482" cy="24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1F754F-2A6C-EBDD-F794-DAA1FC2FAFD9}"/>
                  </a:ext>
                </a:extLst>
              </p:cNvPr>
              <p:cNvSpPr txBox="1"/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population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growth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 lang="en-US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carrying capacity</a:t>
                </a:r>
              </a:p>
              <a:p>
                <a:pPr algn="ctr"/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1F754F-2A6C-EBDD-F794-DAA1FC2FA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97" y="2935762"/>
                <a:ext cx="398646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4FED93A-302D-B899-087E-76FAFD09C788}"/>
              </a:ext>
            </a:extLst>
          </p:cNvPr>
          <p:cNvSpPr txBox="1"/>
          <p:nvPr/>
        </p:nvSpPr>
        <p:spPr>
          <a:xfrm>
            <a:off x="6998907" y="1357347"/>
            <a:ext cx="4747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By increasing the rate of clonal reproduction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>
                <a:latin typeface="Helvetica Neue" panose="02000803000000090004" pitchFamily="2" charset="0"/>
              </a:rPr>
              <a:t>the population will saturate: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At a lower number</a:t>
            </a:r>
          </a:p>
          <a:p>
            <a:pPr marL="342900" indent="-342900">
              <a:buAutoNum type="alphaLcParenR"/>
            </a:pPr>
            <a:r>
              <a:rPr lang="en-US" dirty="0">
                <a:latin typeface="Helvetica Neue" panose="02000803000000090004" pitchFamily="2" charset="0"/>
              </a:rPr>
              <a:t>At the same number</a:t>
            </a:r>
          </a:p>
          <a:p>
            <a:pPr marL="342900" indent="-342900">
              <a:buAutoNum type="alphaLcParenR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At a higher number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12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DB1D4-F6B7-B793-77F4-B13B885B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9FD918-FBBC-EB40-FDE6-A16DA1683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" y="0"/>
            <a:ext cx="1208890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803000000090004" pitchFamily="2" charset="0"/>
              </a:rPr>
              <a:t>3. The problem with deterministic evolution of state variables</a:t>
            </a:r>
            <a:endParaRPr lang="en-GB" sz="32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1C638DE-832B-4B93-3138-D68C85A439D2}"/>
              </a:ext>
            </a:extLst>
          </p:cNvPr>
          <p:cNvSpPr txBox="1">
            <a:spLocks/>
          </p:cNvSpPr>
          <p:nvPr/>
        </p:nvSpPr>
        <p:spPr>
          <a:xfrm>
            <a:off x="579062" y="2629935"/>
            <a:ext cx="11033874" cy="5888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Helvetica Neue" panose="02000803000000090004" pitchFamily="2" charset="0"/>
              </a:rPr>
              <a:t>Accuracy (probability of choosing best option) is stochastic!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3FF8038-F8AD-A3D5-E687-7F9405D3C75A}"/>
              </a:ext>
            </a:extLst>
          </p:cNvPr>
          <p:cNvSpPr txBox="1">
            <a:spLocks/>
          </p:cNvSpPr>
          <p:nvPr/>
        </p:nvSpPr>
        <p:spPr>
          <a:xfrm>
            <a:off x="51546" y="1555056"/>
            <a:ext cx="12088906" cy="4211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Helvetica Neue" panose="02000803000000090004" pitchFamily="2" charset="0"/>
              </a:rPr>
              <a:t>Everything that is stochastic will be missed</a:t>
            </a:r>
          </a:p>
        </p:txBody>
      </p:sp>
    </p:spTree>
    <p:extLst>
      <p:ext uri="{BB962C8B-B14F-4D97-AF65-F5344CB8AC3E}">
        <p14:creationId xmlns:p14="http://schemas.microsoft.com/office/powerpoint/2010/main" val="2017094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6164-1FEB-121B-AE6E-BDA6189F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D30270-6C87-6029-41F5-985F53CF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" y="0"/>
            <a:ext cx="1208890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" panose="02000803000000090004" pitchFamily="2" charset="0"/>
              </a:rPr>
              <a:t>3. The problem with deterministic evolution of state variables</a:t>
            </a:r>
            <a:endParaRPr lang="en-GB" sz="32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F56113A-4680-0298-F7BB-1D2D11A27CC3}"/>
              </a:ext>
            </a:extLst>
          </p:cNvPr>
          <p:cNvSpPr txBox="1">
            <a:spLocks/>
          </p:cNvSpPr>
          <p:nvPr/>
        </p:nvSpPr>
        <p:spPr>
          <a:xfrm>
            <a:off x="579062" y="2629935"/>
            <a:ext cx="11033874" cy="5888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Helvetica Neue" panose="02000803000000090004" pitchFamily="2" charset="0"/>
              </a:rPr>
              <a:t>Accuracy (probability of choosing best option) is stochastic!</a:t>
            </a:r>
          </a:p>
        </p:txBody>
      </p:sp>
      <p:pic>
        <p:nvPicPr>
          <p:cNvPr id="23" name="Picture 2" descr="Schematic “adaptive” or “fitness” landscape. | Download Scientific Diagram">
            <a:extLst>
              <a:ext uri="{FF2B5EF4-FFF2-40B4-BE49-F238E27FC236}">
                <a16:creationId xmlns:a16="http://schemas.microsoft.com/office/drawing/2014/main" id="{D0963DDA-A08F-63D2-8192-DF07822ED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95" y="3640278"/>
            <a:ext cx="4843343" cy="241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A09B450-59B3-E1B3-E8E3-CA49503F2A5F}"/>
              </a:ext>
            </a:extLst>
          </p:cNvPr>
          <p:cNvSpPr txBox="1">
            <a:spLocks/>
          </p:cNvSpPr>
          <p:nvPr/>
        </p:nvSpPr>
        <p:spPr>
          <a:xfrm>
            <a:off x="51546" y="1555056"/>
            <a:ext cx="12088906" cy="4211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Helvetica Neue" panose="02000803000000090004" pitchFamily="2" charset="0"/>
              </a:rPr>
              <a:t>Everything that is stochastic will be missed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3BF32EB-CBA6-B47C-A4C2-96CE963076AF}"/>
              </a:ext>
            </a:extLst>
          </p:cNvPr>
          <p:cNvSpPr txBox="1">
            <a:spLocks/>
          </p:cNvSpPr>
          <p:nvPr/>
        </p:nvSpPr>
        <p:spPr>
          <a:xfrm>
            <a:off x="454959" y="6332477"/>
            <a:ext cx="11282082" cy="3467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latin typeface="Helvetica Neue" panose="02000803000000090004" pitchFamily="2" charset="0"/>
              </a:rPr>
              <a:t>Dynamical systems “describe the landscape” over which decisions “move” …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6C1BFD4-570C-A413-38C5-341FBAEDB2DB}"/>
              </a:ext>
            </a:extLst>
          </p:cNvPr>
          <p:cNvSpPr/>
          <p:nvPr/>
        </p:nvSpPr>
        <p:spPr>
          <a:xfrm>
            <a:off x="4625785" y="4483317"/>
            <a:ext cx="1129556" cy="848442"/>
          </a:xfrm>
          <a:custGeom>
            <a:avLst/>
            <a:gdLst>
              <a:gd name="connsiteX0" fmla="*/ 6727 w 1129556"/>
              <a:gd name="connsiteY0" fmla="*/ 465201 h 848442"/>
              <a:gd name="connsiteX1" fmla="*/ 33621 w 1129556"/>
              <a:gd name="connsiteY1" fmla="*/ 418136 h 848442"/>
              <a:gd name="connsiteX2" fmla="*/ 53791 w 1129556"/>
              <a:gd name="connsiteY2" fmla="*/ 458477 h 848442"/>
              <a:gd name="connsiteX3" fmla="*/ 80686 w 1129556"/>
              <a:gd name="connsiteY3" fmla="*/ 478648 h 848442"/>
              <a:gd name="connsiteX4" fmla="*/ 114303 w 1129556"/>
              <a:gd name="connsiteY4" fmla="*/ 391242 h 848442"/>
              <a:gd name="connsiteX5" fmla="*/ 107580 w 1129556"/>
              <a:gd name="connsiteY5" fmla="*/ 350901 h 848442"/>
              <a:gd name="connsiteX6" fmla="*/ 87409 w 1129556"/>
              <a:gd name="connsiteY6" fmla="*/ 344177 h 848442"/>
              <a:gd name="connsiteX7" fmla="*/ 60515 w 1129556"/>
              <a:gd name="connsiteY7" fmla="*/ 317283 h 848442"/>
              <a:gd name="connsiteX8" fmla="*/ 26897 w 1129556"/>
              <a:gd name="connsiteY8" fmla="*/ 290389 h 848442"/>
              <a:gd name="connsiteX9" fmla="*/ 80686 w 1129556"/>
              <a:gd name="connsiteY9" fmla="*/ 283665 h 848442"/>
              <a:gd name="connsiteX10" fmla="*/ 134474 w 1129556"/>
              <a:gd name="connsiteY10" fmla="*/ 324007 h 848442"/>
              <a:gd name="connsiteX11" fmla="*/ 174815 w 1129556"/>
              <a:gd name="connsiteY11" fmla="*/ 337454 h 848442"/>
              <a:gd name="connsiteX12" fmla="*/ 181539 w 1129556"/>
              <a:gd name="connsiteY12" fmla="*/ 357624 h 848442"/>
              <a:gd name="connsiteX13" fmla="*/ 201709 w 1129556"/>
              <a:gd name="connsiteY13" fmla="*/ 350901 h 848442"/>
              <a:gd name="connsiteX14" fmla="*/ 221880 w 1129556"/>
              <a:gd name="connsiteY14" fmla="*/ 283665 h 848442"/>
              <a:gd name="connsiteX15" fmla="*/ 248774 w 1129556"/>
              <a:gd name="connsiteY15" fmla="*/ 303836 h 848442"/>
              <a:gd name="connsiteX16" fmla="*/ 289115 w 1129556"/>
              <a:gd name="connsiteY16" fmla="*/ 364348 h 848442"/>
              <a:gd name="connsiteX17" fmla="*/ 322733 w 1129556"/>
              <a:gd name="connsiteY17" fmla="*/ 357624 h 848442"/>
              <a:gd name="connsiteX18" fmla="*/ 329456 w 1129556"/>
              <a:gd name="connsiteY18" fmla="*/ 324007 h 848442"/>
              <a:gd name="connsiteX19" fmla="*/ 349627 w 1129556"/>
              <a:gd name="connsiteY19" fmla="*/ 229877 h 848442"/>
              <a:gd name="connsiteX20" fmla="*/ 410139 w 1129556"/>
              <a:gd name="connsiteY20" fmla="*/ 236601 h 848442"/>
              <a:gd name="connsiteX21" fmla="*/ 437033 w 1129556"/>
              <a:gd name="connsiteY21" fmla="*/ 243324 h 848442"/>
              <a:gd name="connsiteX22" fmla="*/ 443756 w 1129556"/>
              <a:gd name="connsiteY22" fmla="*/ 310559 h 848442"/>
              <a:gd name="connsiteX23" fmla="*/ 490821 w 1129556"/>
              <a:gd name="connsiteY23" fmla="*/ 297112 h 848442"/>
              <a:gd name="connsiteX24" fmla="*/ 517715 w 1129556"/>
              <a:gd name="connsiteY24" fmla="*/ 223154 h 848442"/>
              <a:gd name="connsiteX25" fmla="*/ 524439 w 1129556"/>
              <a:gd name="connsiteY25" fmla="*/ 202983 h 848442"/>
              <a:gd name="connsiteX26" fmla="*/ 571503 w 1129556"/>
              <a:gd name="connsiteY26" fmla="*/ 250048 h 848442"/>
              <a:gd name="connsiteX27" fmla="*/ 551333 w 1129556"/>
              <a:gd name="connsiteY27" fmla="*/ 283665 h 848442"/>
              <a:gd name="connsiteX28" fmla="*/ 571503 w 1129556"/>
              <a:gd name="connsiteY28" fmla="*/ 303836 h 848442"/>
              <a:gd name="connsiteX29" fmla="*/ 584950 w 1129556"/>
              <a:gd name="connsiteY29" fmla="*/ 283665 h 848442"/>
              <a:gd name="connsiteX30" fmla="*/ 591674 w 1129556"/>
              <a:gd name="connsiteY30" fmla="*/ 216430 h 848442"/>
              <a:gd name="connsiteX31" fmla="*/ 564780 w 1129556"/>
              <a:gd name="connsiteY31" fmla="*/ 176089 h 848442"/>
              <a:gd name="connsiteX32" fmla="*/ 551333 w 1129556"/>
              <a:gd name="connsiteY32" fmla="*/ 149195 h 848442"/>
              <a:gd name="connsiteX33" fmla="*/ 457203 w 1129556"/>
              <a:gd name="connsiteY33" fmla="*/ 176089 h 848442"/>
              <a:gd name="connsiteX34" fmla="*/ 410139 w 1129556"/>
              <a:gd name="connsiteY34" fmla="*/ 216430 h 848442"/>
              <a:gd name="connsiteX35" fmla="*/ 336180 w 1129556"/>
              <a:gd name="connsiteY35" fmla="*/ 270218 h 848442"/>
              <a:gd name="connsiteX36" fmla="*/ 416862 w 1129556"/>
              <a:gd name="connsiteY36" fmla="*/ 344177 h 848442"/>
              <a:gd name="connsiteX37" fmla="*/ 450480 w 1129556"/>
              <a:gd name="connsiteY37" fmla="*/ 310559 h 848442"/>
              <a:gd name="connsiteX38" fmla="*/ 457203 w 1129556"/>
              <a:gd name="connsiteY38" fmla="*/ 290389 h 848442"/>
              <a:gd name="connsiteX39" fmla="*/ 477374 w 1129556"/>
              <a:gd name="connsiteY39" fmla="*/ 283665 h 848442"/>
              <a:gd name="connsiteX40" fmla="*/ 517715 w 1129556"/>
              <a:gd name="connsiteY40" fmla="*/ 256771 h 848442"/>
              <a:gd name="connsiteX41" fmla="*/ 584950 w 1129556"/>
              <a:gd name="connsiteY41" fmla="*/ 216430 h 848442"/>
              <a:gd name="connsiteX42" fmla="*/ 598397 w 1129556"/>
              <a:gd name="connsiteY42" fmla="*/ 182812 h 848442"/>
              <a:gd name="connsiteX43" fmla="*/ 605121 w 1129556"/>
              <a:gd name="connsiteY43" fmla="*/ 142471 h 848442"/>
              <a:gd name="connsiteX44" fmla="*/ 618568 w 1129556"/>
              <a:gd name="connsiteY44" fmla="*/ 55065 h 848442"/>
              <a:gd name="connsiteX45" fmla="*/ 652186 w 1129556"/>
              <a:gd name="connsiteY45" fmla="*/ 75236 h 848442"/>
              <a:gd name="connsiteX46" fmla="*/ 712697 w 1129556"/>
              <a:gd name="connsiteY46" fmla="*/ 95407 h 848442"/>
              <a:gd name="connsiteX47" fmla="*/ 672356 w 1129556"/>
              <a:gd name="connsiteY47" fmla="*/ 135748 h 848442"/>
              <a:gd name="connsiteX48" fmla="*/ 652186 w 1129556"/>
              <a:gd name="connsiteY48" fmla="*/ 155918 h 848442"/>
              <a:gd name="connsiteX49" fmla="*/ 719421 w 1129556"/>
              <a:gd name="connsiteY49" fmla="*/ 229877 h 848442"/>
              <a:gd name="connsiteX50" fmla="*/ 773209 w 1129556"/>
              <a:gd name="connsiteY50" fmla="*/ 250048 h 848442"/>
              <a:gd name="connsiteX51" fmla="*/ 793380 w 1129556"/>
              <a:gd name="connsiteY51" fmla="*/ 216430 h 848442"/>
              <a:gd name="connsiteX52" fmla="*/ 806827 w 1129556"/>
              <a:gd name="connsiteY52" fmla="*/ 155918 h 848442"/>
              <a:gd name="connsiteX53" fmla="*/ 840444 w 1129556"/>
              <a:gd name="connsiteY53" fmla="*/ 122301 h 848442"/>
              <a:gd name="connsiteX54" fmla="*/ 820274 w 1129556"/>
              <a:gd name="connsiteY54" fmla="*/ 1277 h 848442"/>
              <a:gd name="connsiteX55" fmla="*/ 779933 w 1129556"/>
              <a:gd name="connsiteY55" fmla="*/ 34895 h 848442"/>
              <a:gd name="connsiteX56" fmla="*/ 773209 w 1129556"/>
              <a:gd name="connsiteY56" fmla="*/ 95407 h 848442"/>
              <a:gd name="connsiteX57" fmla="*/ 766486 w 1129556"/>
              <a:gd name="connsiteY57" fmla="*/ 115577 h 848442"/>
              <a:gd name="connsiteX58" fmla="*/ 833721 w 1129556"/>
              <a:gd name="connsiteY58" fmla="*/ 135748 h 848442"/>
              <a:gd name="connsiteX59" fmla="*/ 853891 w 1129556"/>
              <a:gd name="connsiteY59" fmla="*/ 142471 h 848442"/>
              <a:gd name="connsiteX60" fmla="*/ 840444 w 1129556"/>
              <a:gd name="connsiteY60" fmla="*/ 229877 h 848442"/>
              <a:gd name="connsiteX61" fmla="*/ 779933 w 1129556"/>
              <a:gd name="connsiteY61" fmla="*/ 283665 h 848442"/>
              <a:gd name="connsiteX62" fmla="*/ 739591 w 1129556"/>
              <a:gd name="connsiteY62" fmla="*/ 324007 h 848442"/>
              <a:gd name="connsiteX63" fmla="*/ 719421 w 1129556"/>
              <a:gd name="connsiteY63" fmla="*/ 344177 h 848442"/>
              <a:gd name="connsiteX64" fmla="*/ 712697 w 1129556"/>
              <a:gd name="connsiteY64" fmla="*/ 364348 h 848442"/>
              <a:gd name="connsiteX65" fmla="*/ 732868 w 1129556"/>
              <a:gd name="connsiteY65" fmla="*/ 397965 h 848442"/>
              <a:gd name="connsiteX66" fmla="*/ 813550 w 1129556"/>
              <a:gd name="connsiteY66" fmla="*/ 418136 h 848442"/>
              <a:gd name="connsiteX67" fmla="*/ 867339 w 1129556"/>
              <a:gd name="connsiteY67" fmla="*/ 384518 h 848442"/>
              <a:gd name="connsiteX68" fmla="*/ 914403 w 1129556"/>
              <a:gd name="connsiteY68" fmla="*/ 391242 h 848442"/>
              <a:gd name="connsiteX69" fmla="*/ 907680 w 1129556"/>
              <a:gd name="connsiteY69" fmla="*/ 411412 h 848442"/>
              <a:gd name="connsiteX70" fmla="*/ 853891 w 1129556"/>
              <a:gd name="connsiteY70" fmla="*/ 438307 h 848442"/>
              <a:gd name="connsiteX71" fmla="*/ 786656 w 1129556"/>
              <a:gd name="connsiteY71" fmla="*/ 465201 h 848442"/>
              <a:gd name="connsiteX72" fmla="*/ 719421 w 1129556"/>
              <a:gd name="connsiteY72" fmla="*/ 478648 h 848442"/>
              <a:gd name="connsiteX73" fmla="*/ 605121 w 1129556"/>
              <a:gd name="connsiteY73" fmla="*/ 498818 h 848442"/>
              <a:gd name="connsiteX74" fmla="*/ 598397 w 1129556"/>
              <a:gd name="connsiteY74" fmla="*/ 518989 h 848442"/>
              <a:gd name="connsiteX75" fmla="*/ 605121 w 1129556"/>
              <a:gd name="connsiteY75" fmla="*/ 545883 h 848442"/>
              <a:gd name="connsiteX76" fmla="*/ 665633 w 1129556"/>
              <a:gd name="connsiteY76" fmla="*/ 579501 h 848442"/>
              <a:gd name="connsiteX77" fmla="*/ 652186 w 1129556"/>
              <a:gd name="connsiteY77" fmla="*/ 626565 h 848442"/>
              <a:gd name="connsiteX78" fmla="*/ 638739 w 1129556"/>
              <a:gd name="connsiteY78" fmla="*/ 687077 h 848442"/>
              <a:gd name="connsiteX79" fmla="*/ 537886 w 1129556"/>
              <a:gd name="connsiteY79" fmla="*/ 653459 h 848442"/>
              <a:gd name="connsiteX80" fmla="*/ 531162 w 1129556"/>
              <a:gd name="connsiteY80" fmla="*/ 532436 h 848442"/>
              <a:gd name="connsiteX81" fmla="*/ 558056 w 1129556"/>
              <a:gd name="connsiteY81" fmla="*/ 518989 h 848442"/>
              <a:gd name="connsiteX82" fmla="*/ 685803 w 1129556"/>
              <a:gd name="connsiteY82" fmla="*/ 505542 h 848442"/>
              <a:gd name="connsiteX83" fmla="*/ 692527 w 1129556"/>
              <a:gd name="connsiteY83" fmla="*/ 478648 h 848442"/>
              <a:gd name="connsiteX84" fmla="*/ 679080 w 1129556"/>
              <a:gd name="connsiteY84" fmla="*/ 438307 h 848442"/>
              <a:gd name="connsiteX85" fmla="*/ 638739 w 1129556"/>
              <a:gd name="connsiteY85" fmla="*/ 397965 h 848442"/>
              <a:gd name="connsiteX86" fmla="*/ 618568 w 1129556"/>
              <a:gd name="connsiteY86" fmla="*/ 431583 h 848442"/>
              <a:gd name="connsiteX87" fmla="*/ 632015 w 1129556"/>
              <a:gd name="connsiteY87" fmla="*/ 552607 h 848442"/>
              <a:gd name="connsiteX88" fmla="*/ 652186 w 1129556"/>
              <a:gd name="connsiteY88" fmla="*/ 566054 h 848442"/>
              <a:gd name="connsiteX89" fmla="*/ 652186 w 1129556"/>
              <a:gd name="connsiteY89" fmla="*/ 626565 h 848442"/>
              <a:gd name="connsiteX90" fmla="*/ 591674 w 1129556"/>
              <a:gd name="connsiteY90" fmla="*/ 646736 h 848442"/>
              <a:gd name="connsiteX91" fmla="*/ 537886 w 1129556"/>
              <a:gd name="connsiteY91" fmla="*/ 673630 h 848442"/>
              <a:gd name="connsiteX92" fmla="*/ 510991 w 1129556"/>
              <a:gd name="connsiteY92" fmla="*/ 660183 h 848442"/>
              <a:gd name="connsiteX93" fmla="*/ 490821 w 1129556"/>
              <a:gd name="connsiteY93" fmla="*/ 646736 h 848442"/>
              <a:gd name="connsiteX94" fmla="*/ 537886 w 1129556"/>
              <a:gd name="connsiteY94" fmla="*/ 660183 h 848442"/>
              <a:gd name="connsiteX95" fmla="*/ 544609 w 1129556"/>
              <a:gd name="connsiteY95" fmla="*/ 720695 h 848442"/>
              <a:gd name="connsiteX96" fmla="*/ 632015 w 1129556"/>
              <a:gd name="connsiteY96" fmla="*/ 700524 h 848442"/>
              <a:gd name="connsiteX97" fmla="*/ 658909 w 1129556"/>
              <a:gd name="connsiteY97" fmla="*/ 713971 h 848442"/>
              <a:gd name="connsiteX98" fmla="*/ 665633 w 1129556"/>
              <a:gd name="connsiteY98" fmla="*/ 834995 h 848442"/>
              <a:gd name="connsiteX99" fmla="*/ 705974 w 1129556"/>
              <a:gd name="connsiteY99" fmla="*/ 814824 h 848442"/>
              <a:gd name="connsiteX100" fmla="*/ 759762 w 1129556"/>
              <a:gd name="connsiteY100" fmla="*/ 787930 h 848442"/>
              <a:gd name="connsiteX101" fmla="*/ 813550 w 1129556"/>
              <a:gd name="connsiteY101" fmla="*/ 794654 h 848442"/>
              <a:gd name="connsiteX102" fmla="*/ 833721 w 1129556"/>
              <a:gd name="connsiteY102" fmla="*/ 808101 h 848442"/>
              <a:gd name="connsiteX103" fmla="*/ 847168 w 1129556"/>
              <a:gd name="connsiteY103" fmla="*/ 774483 h 848442"/>
              <a:gd name="connsiteX104" fmla="*/ 840444 w 1129556"/>
              <a:gd name="connsiteY104" fmla="*/ 673630 h 848442"/>
              <a:gd name="connsiteX105" fmla="*/ 874062 w 1129556"/>
              <a:gd name="connsiteY105" fmla="*/ 666907 h 848442"/>
              <a:gd name="connsiteX106" fmla="*/ 961468 w 1129556"/>
              <a:gd name="connsiteY106" fmla="*/ 687077 h 848442"/>
              <a:gd name="connsiteX107" fmla="*/ 1001809 w 1129556"/>
              <a:gd name="connsiteY107" fmla="*/ 700524 h 848442"/>
              <a:gd name="connsiteX108" fmla="*/ 941297 w 1129556"/>
              <a:gd name="connsiteY108" fmla="*/ 693801 h 848442"/>
              <a:gd name="connsiteX109" fmla="*/ 927850 w 1129556"/>
              <a:gd name="connsiteY109" fmla="*/ 720695 h 848442"/>
              <a:gd name="connsiteX110" fmla="*/ 988362 w 1129556"/>
              <a:gd name="connsiteY110" fmla="*/ 761036 h 848442"/>
              <a:gd name="connsiteX111" fmla="*/ 1001809 w 1129556"/>
              <a:gd name="connsiteY111" fmla="*/ 740865 h 848442"/>
              <a:gd name="connsiteX112" fmla="*/ 995086 w 1129556"/>
              <a:gd name="connsiteY112" fmla="*/ 673630 h 848442"/>
              <a:gd name="connsiteX113" fmla="*/ 1021980 w 1129556"/>
              <a:gd name="connsiteY113" fmla="*/ 619842 h 848442"/>
              <a:gd name="connsiteX114" fmla="*/ 1055597 w 1129556"/>
              <a:gd name="connsiteY114" fmla="*/ 640012 h 848442"/>
              <a:gd name="connsiteX115" fmla="*/ 1129556 w 1129556"/>
              <a:gd name="connsiteY115" fmla="*/ 700524 h 848442"/>
              <a:gd name="connsiteX116" fmla="*/ 1102662 w 1129556"/>
              <a:gd name="connsiteY116" fmla="*/ 727418 h 848442"/>
              <a:gd name="connsiteX117" fmla="*/ 1048874 w 1129556"/>
              <a:gd name="connsiteY117" fmla="*/ 767759 h 848442"/>
              <a:gd name="connsiteX118" fmla="*/ 1095939 w 1129556"/>
              <a:gd name="connsiteY118" fmla="*/ 794654 h 848442"/>
              <a:gd name="connsiteX119" fmla="*/ 1109386 w 1129556"/>
              <a:gd name="connsiteY119" fmla="*/ 814824 h 848442"/>
              <a:gd name="connsiteX120" fmla="*/ 1129556 w 1129556"/>
              <a:gd name="connsiteY120" fmla="*/ 848442 h 84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129556" h="848442">
                <a:moveTo>
                  <a:pt x="6727" y="465201"/>
                </a:moveTo>
                <a:cubicBezTo>
                  <a:pt x="6012" y="461627"/>
                  <a:pt x="-19454" y="391599"/>
                  <a:pt x="33621" y="418136"/>
                </a:cubicBezTo>
                <a:cubicBezTo>
                  <a:pt x="47068" y="424859"/>
                  <a:pt x="44561" y="446610"/>
                  <a:pt x="53791" y="458477"/>
                </a:cubicBezTo>
                <a:cubicBezTo>
                  <a:pt x="60671" y="467323"/>
                  <a:pt x="71721" y="471924"/>
                  <a:pt x="80686" y="478648"/>
                </a:cubicBezTo>
                <a:cubicBezTo>
                  <a:pt x="101496" y="442231"/>
                  <a:pt x="114303" y="432443"/>
                  <a:pt x="114303" y="391242"/>
                </a:cubicBezTo>
                <a:cubicBezTo>
                  <a:pt x="114303" y="377610"/>
                  <a:pt x="114344" y="362737"/>
                  <a:pt x="107580" y="350901"/>
                </a:cubicBezTo>
                <a:cubicBezTo>
                  <a:pt x="104064" y="344747"/>
                  <a:pt x="94133" y="346418"/>
                  <a:pt x="87409" y="344177"/>
                </a:cubicBezTo>
                <a:cubicBezTo>
                  <a:pt x="78444" y="335212"/>
                  <a:pt x="69991" y="325706"/>
                  <a:pt x="60515" y="317283"/>
                </a:cubicBezTo>
                <a:cubicBezTo>
                  <a:pt x="49789" y="307749"/>
                  <a:pt x="19514" y="302695"/>
                  <a:pt x="26897" y="290389"/>
                </a:cubicBezTo>
                <a:cubicBezTo>
                  <a:pt x="36194" y="274895"/>
                  <a:pt x="62756" y="285906"/>
                  <a:pt x="80686" y="283665"/>
                </a:cubicBezTo>
                <a:cubicBezTo>
                  <a:pt x="180897" y="300368"/>
                  <a:pt x="73499" y="270654"/>
                  <a:pt x="134474" y="324007"/>
                </a:cubicBezTo>
                <a:cubicBezTo>
                  <a:pt x="145141" y="333341"/>
                  <a:pt x="161368" y="332972"/>
                  <a:pt x="174815" y="337454"/>
                </a:cubicBezTo>
                <a:cubicBezTo>
                  <a:pt x="177056" y="344177"/>
                  <a:pt x="175200" y="354455"/>
                  <a:pt x="181539" y="357624"/>
                </a:cubicBezTo>
                <a:cubicBezTo>
                  <a:pt x="187878" y="360793"/>
                  <a:pt x="198315" y="357123"/>
                  <a:pt x="201709" y="350901"/>
                </a:cubicBezTo>
                <a:cubicBezTo>
                  <a:pt x="212914" y="330359"/>
                  <a:pt x="215156" y="306077"/>
                  <a:pt x="221880" y="283665"/>
                </a:cubicBezTo>
                <a:cubicBezTo>
                  <a:pt x="230845" y="290389"/>
                  <a:pt x="240850" y="295912"/>
                  <a:pt x="248774" y="303836"/>
                </a:cubicBezTo>
                <a:cubicBezTo>
                  <a:pt x="262778" y="317840"/>
                  <a:pt x="279514" y="348346"/>
                  <a:pt x="289115" y="364348"/>
                </a:cubicBezTo>
                <a:cubicBezTo>
                  <a:pt x="300321" y="362107"/>
                  <a:pt x="314652" y="365705"/>
                  <a:pt x="322733" y="357624"/>
                </a:cubicBezTo>
                <a:cubicBezTo>
                  <a:pt x="330814" y="349543"/>
                  <a:pt x="327062" y="335181"/>
                  <a:pt x="329456" y="324007"/>
                </a:cubicBezTo>
                <a:cubicBezTo>
                  <a:pt x="353359" y="212458"/>
                  <a:pt x="334439" y="305813"/>
                  <a:pt x="349627" y="229877"/>
                </a:cubicBezTo>
                <a:cubicBezTo>
                  <a:pt x="369798" y="232118"/>
                  <a:pt x="390080" y="233515"/>
                  <a:pt x="410139" y="236601"/>
                </a:cubicBezTo>
                <a:cubicBezTo>
                  <a:pt x="419272" y="238006"/>
                  <a:pt x="433209" y="234912"/>
                  <a:pt x="437033" y="243324"/>
                </a:cubicBezTo>
                <a:cubicBezTo>
                  <a:pt x="446353" y="263829"/>
                  <a:pt x="441515" y="288147"/>
                  <a:pt x="443756" y="310559"/>
                </a:cubicBezTo>
                <a:cubicBezTo>
                  <a:pt x="459444" y="306077"/>
                  <a:pt x="477454" y="306469"/>
                  <a:pt x="490821" y="297112"/>
                </a:cubicBezTo>
                <a:cubicBezTo>
                  <a:pt x="514446" y="280575"/>
                  <a:pt x="512555" y="246373"/>
                  <a:pt x="517715" y="223154"/>
                </a:cubicBezTo>
                <a:cubicBezTo>
                  <a:pt x="519253" y="216235"/>
                  <a:pt x="522198" y="209707"/>
                  <a:pt x="524439" y="202983"/>
                </a:cubicBezTo>
                <a:cubicBezTo>
                  <a:pt x="537830" y="211018"/>
                  <a:pt x="574316" y="224729"/>
                  <a:pt x="571503" y="250048"/>
                </a:cubicBezTo>
                <a:cubicBezTo>
                  <a:pt x="570060" y="263036"/>
                  <a:pt x="558056" y="272459"/>
                  <a:pt x="551333" y="283665"/>
                </a:cubicBezTo>
                <a:cubicBezTo>
                  <a:pt x="558056" y="290389"/>
                  <a:pt x="561995" y="303836"/>
                  <a:pt x="571503" y="303836"/>
                </a:cubicBezTo>
                <a:cubicBezTo>
                  <a:pt x="579584" y="303836"/>
                  <a:pt x="583133" y="291539"/>
                  <a:pt x="584950" y="283665"/>
                </a:cubicBezTo>
                <a:cubicBezTo>
                  <a:pt x="590015" y="261718"/>
                  <a:pt x="589433" y="238842"/>
                  <a:pt x="591674" y="216430"/>
                </a:cubicBezTo>
                <a:cubicBezTo>
                  <a:pt x="577250" y="173160"/>
                  <a:pt x="596258" y="220158"/>
                  <a:pt x="564780" y="176089"/>
                </a:cubicBezTo>
                <a:cubicBezTo>
                  <a:pt x="558954" y="167933"/>
                  <a:pt x="555815" y="158160"/>
                  <a:pt x="551333" y="149195"/>
                </a:cubicBezTo>
                <a:cubicBezTo>
                  <a:pt x="498815" y="156697"/>
                  <a:pt x="506508" y="151436"/>
                  <a:pt x="457203" y="176089"/>
                </a:cubicBezTo>
                <a:cubicBezTo>
                  <a:pt x="433712" y="187835"/>
                  <a:pt x="431407" y="197525"/>
                  <a:pt x="410139" y="216430"/>
                </a:cubicBezTo>
                <a:cubicBezTo>
                  <a:pt x="382398" y="241089"/>
                  <a:pt x="367631" y="249251"/>
                  <a:pt x="336180" y="270218"/>
                </a:cubicBezTo>
                <a:cubicBezTo>
                  <a:pt x="349007" y="285611"/>
                  <a:pt x="392046" y="344177"/>
                  <a:pt x="416862" y="344177"/>
                </a:cubicBezTo>
                <a:cubicBezTo>
                  <a:pt x="432710" y="344177"/>
                  <a:pt x="439274" y="321765"/>
                  <a:pt x="450480" y="310559"/>
                </a:cubicBezTo>
                <a:cubicBezTo>
                  <a:pt x="452721" y="303836"/>
                  <a:pt x="452192" y="295400"/>
                  <a:pt x="457203" y="290389"/>
                </a:cubicBezTo>
                <a:cubicBezTo>
                  <a:pt x="462215" y="285377"/>
                  <a:pt x="471179" y="287107"/>
                  <a:pt x="477374" y="283665"/>
                </a:cubicBezTo>
                <a:cubicBezTo>
                  <a:pt x="491501" y="275816"/>
                  <a:pt x="504958" y="266693"/>
                  <a:pt x="517715" y="256771"/>
                </a:cubicBezTo>
                <a:cubicBezTo>
                  <a:pt x="570470" y="215740"/>
                  <a:pt x="492321" y="256130"/>
                  <a:pt x="584950" y="216430"/>
                </a:cubicBezTo>
                <a:cubicBezTo>
                  <a:pt x="589432" y="205224"/>
                  <a:pt x="595221" y="194456"/>
                  <a:pt x="598397" y="182812"/>
                </a:cubicBezTo>
                <a:cubicBezTo>
                  <a:pt x="601984" y="169660"/>
                  <a:pt x="603048" y="155945"/>
                  <a:pt x="605121" y="142471"/>
                </a:cubicBezTo>
                <a:cubicBezTo>
                  <a:pt x="622427" y="29985"/>
                  <a:pt x="601793" y="155708"/>
                  <a:pt x="618568" y="55065"/>
                </a:cubicBezTo>
                <a:cubicBezTo>
                  <a:pt x="629774" y="61789"/>
                  <a:pt x="639904" y="70770"/>
                  <a:pt x="652186" y="75236"/>
                </a:cubicBezTo>
                <a:cubicBezTo>
                  <a:pt x="731895" y="104221"/>
                  <a:pt x="662574" y="61988"/>
                  <a:pt x="712697" y="95407"/>
                </a:cubicBezTo>
                <a:lnTo>
                  <a:pt x="672356" y="135748"/>
                </a:lnTo>
                <a:lnTo>
                  <a:pt x="652186" y="155918"/>
                </a:lnTo>
                <a:cubicBezTo>
                  <a:pt x="671782" y="182047"/>
                  <a:pt x="691925" y="211546"/>
                  <a:pt x="719421" y="229877"/>
                </a:cubicBezTo>
                <a:cubicBezTo>
                  <a:pt x="735354" y="240499"/>
                  <a:pt x="755280" y="243324"/>
                  <a:pt x="773209" y="250048"/>
                </a:cubicBezTo>
                <a:cubicBezTo>
                  <a:pt x="779933" y="238842"/>
                  <a:pt x="788914" y="228712"/>
                  <a:pt x="793380" y="216430"/>
                </a:cubicBezTo>
                <a:cubicBezTo>
                  <a:pt x="794397" y="213632"/>
                  <a:pt x="799364" y="165869"/>
                  <a:pt x="806827" y="155918"/>
                </a:cubicBezTo>
                <a:cubicBezTo>
                  <a:pt x="816335" y="143240"/>
                  <a:pt x="829238" y="133507"/>
                  <a:pt x="840444" y="122301"/>
                </a:cubicBezTo>
                <a:cubicBezTo>
                  <a:pt x="844243" y="91912"/>
                  <a:pt x="861786" y="22033"/>
                  <a:pt x="820274" y="1277"/>
                </a:cubicBezTo>
                <a:cubicBezTo>
                  <a:pt x="804618" y="-6551"/>
                  <a:pt x="793380" y="23689"/>
                  <a:pt x="779933" y="34895"/>
                </a:cubicBezTo>
                <a:cubicBezTo>
                  <a:pt x="777692" y="55066"/>
                  <a:pt x="776545" y="75388"/>
                  <a:pt x="773209" y="95407"/>
                </a:cubicBezTo>
                <a:cubicBezTo>
                  <a:pt x="772044" y="102398"/>
                  <a:pt x="760589" y="111646"/>
                  <a:pt x="766486" y="115577"/>
                </a:cubicBezTo>
                <a:cubicBezTo>
                  <a:pt x="785955" y="128556"/>
                  <a:pt x="811357" y="128867"/>
                  <a:pt x="833721" y="135748"/>
                </a:cubicBezTo>
                <a:cubicBezTo>
                  <a:pt x="840495" y="137832"/>
                  <a:pt x="847168" y="140230"/>
                  <a:pt x="853891" y="142471"/>
                </a:cubicBezTo>
                <a:cubicBezTo>
                  <a:pt x="849409" y="171606"/>
                  <a:pt x="851128" y="202403"/>
                  <a:pt x="840444" y="229877"/>
                </a:cubicBezTo>
                <a:cubicBezTo>
                  <a:pt x="832935" y="249186"/>
                  <a:pt x="795441" y="269708"/>
                  <a:pt x="779933" y="283665"/>
                </a:cubicBezTo>
                <a:cubicBezTo>
                  <a:pt x="765797" y="296387"/>
                  <a:pt x="753038" y="310560"/>
                  <a:pt x="739591" y="324007"/>
                </a:cubicBezTo>
                <a:lnTo>
                  <a:pt x="719421" y="344177"/>
                </a:lnTo>
                <a:cubicBezTo>
                  <a:pt x="717180" y="350901"/>
                  <a:pt x="710978" y="357472"/>
                  <a:pt x="712697" y="364348"/>
                </a:cubicBezTo>
                <a:cubicBezTo>
                  <a:pt x="715866" y="377026"/>
                  <a:pt x="722553" y="389942"/>
                  <a:pt x="732868" y="397965"/>
                </a:cubicBezTo>
                <a:cubicBezTo>
                  <a:pt x="747397" y="409265"/>
                  <a:pt x="796491" y="415293"/>
                  <a:pt x="813550" y="418136"/>
                </a:cubicBezTo>
                <a:cubicBezTo>
                  <a:pt x="831480" y="406930"/>
                  <a:pt x="846909" y="389966"/>
                  <a:pt x="867339" y="384518"/>
                </a:cubicBezTo>
                <a:cubicBezTo>
                  <a:pt x="882651" y="380435"/>
                  <a:pt x="901217" y="382451"/>
                  <a:pt x="914403" y="391242"/>
                </a:cubicBezTo>
                <a:cubicBezTo>
                  <a:pt x="920300" y="395173"/>
                  <a:pt x="913274" y="407061"/>
                  <a:pt x="907680" y="411412"/>
                </a:cubicBezTo>
                <a:cubicBezTo>
                  <a:pt x="891857" y="423719"/>
                  <a:pt x="872209" y="430165"/>
                  <a:pt x="853891" y="438307"/>
                </a:cubicBezTo>
                <a:cubicBezTo>
                  <a:pt x="831833" y="448110"/>
                  <a:pt x="809776" y="458265"/>
                  <a:pt x="786656" y="465201"/>
                </a:cubicBezTo>
                <a:cubicBezTo>
                  <a:pt x="764764" y="471768"/>
                  <a:pt x="741894" y="474486"/>
                  <a:pt x="719421" y="478648"/>
                </a:cubicBezTo>
                <a:lnTo>
                  <a:pt x="605121" y="498818"/>
                </a:lnTo>
                <a:cubicBezTo>
                  <a:pt x="602880" y="505542"/>
                  <a:pt x="598397" y="511902"/>
                  <a:pt x="598397" y="518989"/>
                </a:cubicBezTo>
                <a:cubicBezTo>
                  <a:pt x="598397" y="528230"/>
                  <a:pt x="599750" y="538364"/>
                  <a:pt x="605121" y="545883"/>
                </a:cubicBezTo>
                <a:cubicBezTo>
                  <a:pt x="617914" y="563793"/>
                  <a:pt x="647197" y="572127"/>
                  <a:pt x="665633" y="579501"/>
                </a:cubicBezTo>
                <a:cubicBezTo>
                  <a:pt x="679321" y="647946"/>
                  <a:pt x="678060" y="587755"/>
                  <a:pt x="652186" y="626565"/>
                </a:cubicBezTo>
                <a:cubicBezTo>
                  <a:pt x="649471" y="630637"/>
                  <a:pt x="638888" y="686332"/>
                  <a:pt x="638739" y="687077"/>
                </a:cubicBezTo>
                <a:cubicBezTo>
                  <a:pt x="605121" y="675871"/>
                  <a:pt x="565240" y="675986"/>
                  <a:pt x="537886" y="653459"/>
                </a:cubicBezTo>
                <a:cubicBezTo>
                  <a:pt x="518953" y="637867"/>
                  <a:pt x="523222" y="549905"/>
                  <a:pt x="531162" y="532436"/>
                </a:cubicBezTo>
                <a:cubicBezTo>
                  <a:pt x="535309" y="523312"/>
                  <a:pt x="549091" y="523471"/>
                  <a:pt x="558056" y="518989"/>
                </a:cubicBezTo>
                <a:cubicBezTo>
                  <a:pt x="607975" y="531468"/>
                  <a:pt x="613860" y="537016"/>
                  <a:pt x="685803" y="505542"/>
                </a:cubicBezTo>
                <a:cubicBezTo>
                  <a:pt x="694269" y="501838"/>
                  <a:pt x="690286" y="487613"/>
                  <a:pt x="692527" y="478648"/>
                </a:cubicBezTo>
                <a:cubicBezTo>
                  <a:pt x="688045" y="465201"/>
                  <a:pt x="686942" y="450101"/>
                  <a:pt x="679080" y="438307"/>
                </a:cubicBezTo>
                <a:cubicBezTo>
                  <a:pt x="668531" y="422484"/>
                  <a:pt x="638739" y="397965"/>
                  <a:pt x="638739" y="397965"/>
                </a:cubicBezTo>
                <a:cubicBezTo>
                  <a:pt x="632015" y="409171"/>
                  <a:pt x="622701" y="419185"/>
                  <a:pt x="618568" y="431583"/>
                </a:cubicBezTo>
                <a:cubicBezTo>
                  <a:pt x="604610" y="473457"/>
                  <a:pt x="613512" y="512518"/>
                  <a:pt x="632015" y="552607"/>
                </a:cubicBezTo>
                <a:cubicBezTo>
                  <a:pt x="635401" y="559944"/>
                  <a:pt x="645462" y="561572"/>
                  <a:pt x="652186" y="566054"/>
                </a:cubicBezTo>
                <a:cubicBezTo>
                  <a:pt x="653923" y="574740"/>
                  <a:pt x="667177" y="616071"/>
                  <a:pt x="652186" y="626565"/>
                </a:cubicBezTo>
                <a:cubicBezTo>
                  <a:pt x="634768" y="638758"/>
                  <a:pt x="611334" y="638641"/>
                  <a:pt x="591674" y="646736"/>
                </a:cubicBezTo>
                <a:cubicBezTo>
                  <a:pt x="573138" y="654368"/>
                  <a:pt x="555815" y="664665"/>
                  <a:pt x="537886" y="673630"/>
                </a:cubicBezTo>
                <a:cubicBezTo>
                  <a:pt x="528921" y="669148"/>
                  <a:pt x="519694" y="665156"/>
                  <a:pt x="510991" y="660183"/>
                </a:cubicBezTo>
                <a:cubicBezTo>
                  <a:pt x="503975" y="656174"/>
                  <a:pt x="482740" y="646736"/>
                  <a:pt x="490821" y="646736"/>
                </a:cubicBezTo>
                <a:cubicBezTo>
                  <a:pt x="507137" y="646736"/>
                  <a:pt x="522198" y="655701"/>
                  <a:pt x="537886" y="660183"/>
                </a:cubicBezTo>
                <a:cubicBezTo>
                  <a:pt x="540127" y="680354"/>
                  <a:pt x="525955" y="712700"/>
                  <a:pt x="544609" y="720695"/>
                </a:cubicBezTo>
                <a:cubicBezTo>
                  <a:pt x="572092" y="732474"/>
                  <a:pt x="602166" y="702280"/>
                  <a:pt x="632015" y="700524"/>
                </a:cubicBezTo>
                <a:cubicBezTo>
                  <a:pt x="642021" y="699935"/>
                  <a:pt x="649944" y="709489"/>
                  <a:pt x="658909" y="713971"/>
                </a:cubicBezTo>
                <a:cubicBezTo>
                  <a:pt x="661150" y="754312"/>
                  <a:pt x="648547" y="798382"/>
                  <a:pt x="665633" y="834995"/>
                </a:cubicBezTo>
                <a:cubicBezTo>
                  <a:pt x="671991" y="848619"/>
                  <a:pt x="693082" y="822559"/>
                  <a:pt x="705974" y="814824"/>
                </a:cubicBezTo>
                <a:cubicBezTo>
                  <a:pt x="754954" y="785436"/>
                  <a:pt x="709880" y="800401"/>
                  <a:pt x="759762" y="787930"/>
                </a:cubicBezTo>
                <a:cubicBezTo>
                  <a:pt x="777691" y="790171"/>
                  <a:pt x="796118" y="789900"/>
                  <a:pt x="813550" y="794654"/>
                </a:cubicBezTo>
                <a:cubicBezTo>
                  <a:pt x="821346" y="796780"/>
                  <a:pt x="826792" y="812259"/>
                  <a:pt x="833721" y="808101"/>
                </a:cubicBezTo>
                <a:cubicBezTo>
                  <a:pt x="844070" y="801891"/>
                  <a:pt x="842686" y="785689"/>
                  <a:pt x="847168" y="774483"/>
                </a:cubicBezTo>
                <a:cubicBezTo>
                  <a:pt x="837643" y="745909"/>
                  <a:pt x="810188" y="703885"/>
                  <a:pt x="840444" y="673630"/>
                </a:cubicBezTo>
                <a:cubicBezTo>
                  <a:pt x="848525" y="665549"/>
                  <a:pt x="862856" y="669148"/>
                  <a:pt x="874062" y="666907"/>
                </a:cubicBezTo>
                <a:cubicBezTo>
                  <a:pt x="903197" y="673630"/>
                  <a:pt x="933706" y="675972"/>
                  <a:pt x="961468" y="687077"/>
                </a:cubicBezTo>
                <a:cubicBezTo>
                  <a:pt x="1011472" y="707078"/>
                  <a:pt x="931133" y="718194"/>
                  <a:pt x="1001809" y="700524"/>
                </a:cubicBezTo>
                <a:cubicBezTo>
                  <a:pt x="980831" y="690035"/>
                  <a:pt x="966343" y="675911"/>
                  <a:pt x="941297" y="693801"/>
                </a:cubicBezTo>
                <a:cubicBezTo>
                  <a:pt x="933141" y="699627"/>
                  <a:pt x="932332" y="711730"/>
                  <a:pt x="927850" y="720695"/>
                </a:cubicBezTo>
                <a:cubicBezTo>
                  <a:pt x="943205" y="736049"/>
                  <a:pt x="963941" y="761036"/>
                  <a:pt x="988362" y="761036"/>
                </a:cubicBezTo>
                <a:cubicBezTo>
                  <a:pt x="996443" y="761036"/>
                  <a:pt x="997327" y="747589"/>
                  <a:pt x="1001809" y="740865"/>
                </a:cubicBezTo>
                <a:cubicBezTo>
                  <a:pt x="999568" y="718453"/>
                  <a:pt x="991383" y="695847"/>
                  <a:pt x="995086" y="673630"/>
                </a:cubicBezTo>
                <a:cubicBezTo>
                  <a:pt x="998382" y="653857"/>
                  <a:pt x="1004457" y="629577"/>
                  <a:pt x="1021980" y="619842"/>
                </a:cubicBezTo>
                <a:cubicBezTo>
                  <a:pt x="1033403" y="613496"/>
                  <a:pt x="1044853" y="632574"/>
                  <a:pt x="1055597" y="640012"/>
                </a:cubicBezTo>
                <a:cubicBezTo>
                  <a:pt x="1105480" y="674547"/>
                  <a:pt x="1098422" y="669390"/>
                  <a:pt x="1129556" y="700524"/>
                </a:cubicBezTo>
                <a:cubicBezTo>
                  <a:pt x="1120591" y="709489"/>
                  <a:pt x="1113048" y="720148"/>
                  <a:pt x="1102662" y="727418"/>
                </a:cubicBezTo>
                <a:cubicBezTo>
                  <a:pt x="1043201" y="769041"/>
                  <a:pt x="1077053" y="725492"/>
                  <a:pt x="1048874" y="767759"/>
                </a:cubicBezTo>
                <a:cubicBezTo>
                  <a:pt x="1064562" y="776724"/>
                  <a:pt x="1081676" y="783561"/>
                  <a:pt x="1095939" y="794654"/>
                </a:cubicBezTo>
                <a:cubicBezTo>
                  <a:pt x="1102317" y="799615"/>
                  <a:pt x="1105377" y="807808"/>
                  <a:pt x="1109386" y="814824"/>
                </a:cubicBezTo>
                <a:cubicBezTo>
                  <a:pt x="1129207" y="849510"/>
                  <a:pt x="1114179" y="833063"/>
                  <a:pt x="1129556" y="84844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139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CAA2-B2B6-8CA4-FB2B-D1887B71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14" y="1144818"/>
            <a:ext cx="9926171" cy="17982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Part 2 </a:t>
            </a:r>
            <a:br>
              <a:rPr lang="en-US" dirty="0">
                <a:latin typeface="Helvetica Neue" panose="02000803000000090004" pitchFamily="2" charset="0"/>
              </a:rPr>
            </a:br>
            <a:r>
              <a:rPr lang="en-US" dirty="0">
                <a:latin typeface="Helvetica Neue" panose="02000803000000090004" pitchFamily="2" charset="0"/>
              </a:rPr>
              <a:t>A baseline model of decision-making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5AD488-971C-FB1C-A347-E03F50672860}"/>
              </a:ext>
            </a:extLst>
          </p:cNvPr>
          <p:cNvSpPr/>
          <p:nvPr/>
        </p:nvSpPr>
        <p:spPr>
          <a:xfrm>
            <a:off x="33527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1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E8CD3-AE09-B478-73F8-C8866BED5E8E}"/>
              </a:ext>
            </a:extLst>
          </p:cNvPr>
          <p:cNvSpPr/>
          <p:nvPr/>
        </p:nvSpPr>
        <p:spPr>
          <a:xfrm>
            <a:off x="42671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2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A19824-F326-2DCB-3FC4-BF3B83CDBEF7}"/>
              </a:ext>
            </a:extLst>
          </p:cNvPr>
          <p:cNvSpPr/>
          <p:nvPr/>
        </p:nvSpPr>
        <p:spPr>
          <a:xfrm>
            <a:off x="51815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3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0F78A-B444-247D-735F-662878F51EA8}"/>
              </a:ext>
            </a:extLst>
          </p:cNvPr>
          <p:cNvSpPr/>
          <p:nvPr/>
        </p:nvSpPr>
        <p:spPr>
          <a:xfrm>
            <a:off x="60959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4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345B20-17E3-302C-59BE-3FD3CBE9CB2D}"/>
              </a:ext>
            </a:extLst>
          </p:cNvPr>
          <p:cNvSpPr/>
          <p:nvPr/>
        </p:nvSpPr>
        <p:spPr>
          <a:xfrm>
            <a:off x="70103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5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AFC9CD-E956-9C49-CBD8-F558B27BE73C}"/>
              </a:ext>
            </a:extLst>
          </p:cNvPr>
          <p:cNvSpPr/>
          <p:nvPr/>
        </p:nvSpPr>
        <p:spPr>
          <a:xfrm>
            <a:off x="79247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6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8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24F7ABF-3FF9-C4EF-671E-CF405867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Non-linear opinion dynamics model (NOD)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6594A-2343-BD74-0E25-13EB7A9B3C98}"/>
                  </a:ext>
                </a:extLst>
              </p:cNvPr>
              <p:cNvSpPr txBox="1"/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6594A-2343-BD74-0E25-13EB7A9B3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071A41A-2F2B-CBB3-3A70-B46C14910FCE}"/>
              </a:ext>
            </a:extLst>
          </p:cNvPr>
          <p:cNvSpPr txBox="1"/>
          <p:nvPr/>
        </p:nvSpPr>
        <p:spPr>
          <a:xfrm>
            <a:off x="4326028" y="2928692"/>
            <a:ext cx="116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Helvetica Neue" panose="02000803000000090004" pitchFamily="2" charset="0"/>
              </a:rPr>
              <a:t>Leak</a:t>
            </a:r>
            <a:endParaRPr lang="en-GB" sz="3200" dirty="0">
              <a:solidFill>
                <a:srgbClr val="7030A0"/>
              </a:solidFill>
              <a:latin typeface="Helvetica Neue" panose="0200080300000009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9319F-3CF2-DDD5-44C0-E64365DF6806}"/>
              </a:ext>
            </a:extLst>
          </p:cNvPr>
          <p:cNvSpPr txBox="1"/>
          <p:nvPr/>
        </p:nvSpPr>
        <p:spPr>
          <a:xfrm>
            <a:off x="7229646" y="1690688"/>
            <a:ext cx="266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" panose="02000803000000090004" pitchFamily="2" charset="0"/>
              </a:rPr>
              <a:t>Input or bias</a:t>
            </a:r>
            <a:endParaRPr lang="en-GB" sz="3200" dirty="0">
              <a:solidFill>
                <a:srgbClr val="C00000"/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05B0D-D6F2-8DE3-3278-678CC6D5D09B}"/>
              </a:ext>
            </a:extLst>
          </p:cNvPr>
          <p:cNvSpPr txBox="1"/>
          <p:nvPr/>
        </p:nvSpPr>
        <p:spPr>
          <a:xfrm>
            <a:off x="6515102" y="2939372"/>
            <a:ext cx="216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803000000090004" pitchFamily="2" charset="0"/>
              </a:rPr>
              <a:t>Attention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2BCDE-5FE4-B49A-3C6E-1A59068BDCCB}"/>
              </a:ext>
            </a:extLst>
          </p:cNvPr>
          <p:cNvSpPr txBox="1"/>
          <p:nvPr/>
        </p:nvSpPr>
        <p:spPr>
          <a:xfrm>
            <a:off x="1809187" y="1709526"/>
            <a:ext cx="3683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 Neue" panose="02000803000000090004" pitchFamily="2" charset="0"/>
              </a:rPr>
              <a:t>Decision variable</a:t>
            </a:r>
            <a:endParaRPr lang="en-GB" sz="3200" dirty="0">
              <a:solidFill>
                <a:schemeClr val="accent3">
                  <a:lumMod val="60000"/>
                  <a:lumOff val="4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4E33B-89EC-9D8C-9580-9B6F162F7C81}"/>
              </a:ext>
            </a:extLst>
          </p:cNvPr>
          <p:cNvSpPr txBox="1"/>
          <p:nvPr/>
        </p:nvSpPr>
        <p:spPr>
          <a:xfrm>
            <a:off x="3725339" y="4263491"/>
            <a:ext cx="474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803000000090004" pitchFamily="2" charset="0"/>
              </a:rPr>
              <a:t>One agent, two options</a:t>
            </a:r>
            <a:endParaRPr lang="en-GB" sz="3200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24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0F102-1D34-989C-E857-C3F24B72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BAB0C5-EB2E-3737-D7C6-5D2D6B7F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Non-linear opinion dynamics model (NOD)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E7B031-4024-B065-54C9-BD49AF74D023}"/>
                  </a:ext>
                </a:extLst>
              </p:cNvPr>
              <p:cNvSpPr txBox="1"/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E7B031-4024-B065-54C9-BD49AF74D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6EEBC93-C655-32DC-0701-0C75A25B7E87}"/>
              </a:ext>
            </a:extLst>
          </p:cNvPr>
          <p:cNvSpPr txBox="1"/>
          <p:nvPr/>
        </p:nvSpPr>
        <p:spPr>
          <a:xfrm>
            <a:off x="4326028" y="2928692"/>
            <a:ext cx="116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Helvetica Neue" panose="02000803000000090004" pitchFamily="2" charset="0"/>
              </a:rPr>
              <a:t>Leak</a:t>
            </a:r>
            <a:endParaRPr lang="en-GB" sz="3200" dirty="0">
              <a:solidFill>
                <a:srgbClr val="7030A0"/>
              </a:solidFill>
              <a:latin typeface="Helvetica Neue" panose="0200080300000009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C24AC-471B-D12F-FACB-2E524B2DF33F}"/>
              </a:ext>
            </a:extLst>
          </p:cNvPr>
          <p:cNvSpPr txBox="1"/>
          <p:nvPr/>
        </p:nvSpPr>
        <p:spPr>
          <a:xfrm>
            <a:off x="7229646" y="1690688"/>
            <a:ext cx="266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" panose="02000803000000090004" pitchFamily="2" charset="0"/>
              </a:rPr>
              <a:t>Input or bias</a:t>
            </a:r>
            <a:endParaRPr lang="en-GB" sz="3200" dirty="0">
              <a:solidFill>
                <a:srgbClr val="C00000"/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BC5E2-1195-958A-7706-A087B33240EE}"/>
              </a:ext>
            </a:extLst>
          </p:cNvPr>
          <p:cNvSpPr txBox="1"/>
          <p:nvPr/>
        </p:nvSpPr>
        <p:spPr>
          <a:xfrm>
            <a:off x="6515102" y="2939372"/>
            <a:ext cx="216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803000000090004" pitchFamily="2" charset="0"/>
              </a:rPr>
              <a:t>Attention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7876C-F155-0E39-9B6C-E1B1EB0E26A9}"/>
              </a:ext>
            </a:extLst>
          </p:cNvPr>
          <p:cNvSpPr txBox="1"/>
          <p:nvPr/>
        </p:nvSpPr>
        <p:spPr>
          <a:xfrm>
            <a:off x="1809187" y="1709526"/>
            <a:ext cx="3683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 Neue" panose="02000803000000090004" pitchFamily="2" charset="0"/>
              </a:rPr>
              <a:t>Decision variable</a:t>
            </a:r>
            <a:endParaRPr lang="en-GB" sz="3200" dirty="0">
              <a:solidFill>
                <a:schemeClr val="accent3">
                  <a:lumMod val="60000"/>
                  <a:lumOff val="4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97FA2-71D5-5D53-3C69-6210388018A2}"/>
              </a:ext>
            </a:extLst>
          </p:cNvPr>
          <p:cNvSpPr txBox="1"/>
          <p:nvPr/>
        </p:nvSpPr>
        <p:spPr>
          <a:xfrm>
            <a:off x="838200" y="4220800"/>
            <a:ext cx="46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803000000090004" pitchFamily="2" charset="0"/>
              </a:rPr>
              <a:t>With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d&gt;0, </a:t>
            </a:r>
            <a:r>
              <a:rPr lang="en-US" sz="2400" dirty="0">
                <a:latin typeface="Helvetica Neue" panose="02000803000000090004" pitchFamily="2" charset="0"/>
                <a:ea typeface="Cambria Math" panose="02040503050406030204" pitchFamily="18" charset="0"/>
              </a:rPr>
              <a:t>does</a:t>
            </a:r>
            <a:r>
              <a:rPr lang="en-US" sz="2400" dirty="0">
                <a:latin typeface="Helvetica Neue" panose="02000803000000090004" pitchFamily="2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dirty="0">
                <a:latin typeface="Helvetica Neue" panose="02000803000000090004" pitchFamily="2" charset="0"/>
              </a:rPr>
              <a:t> go to infinity:</a:t>
            </a:r>
          </a:p>
          <a:p>
            <a:pPr marL="342900" indent="-342900">
              <a:buAutoNum type="alphaLcParenR"/>
            </a:pPr>
            <a:r>
              <a:rPr lang="en-US" sz="2400" dirty="0">
                <a:latin typeface="Helvetica Neue" panose="02000803000000090004" pitchFamily="2" charset="0"/>
              </a:rPr>
              <a:t>Never</a:t>
            </a:r>
          </a:p>
          <a:p>
            <a:pPr marL="342900" indent="-342900">
              <a:buFontTx/>
              <a:buAutoNum type="alphaLcParenR"/>
            </a:pPr>
            <a:r>
              <a:rPr lang="en-US" sz="2400" dirty="0">
                <a:latin typeface="Helvetica Neue" panose="02000803000000090004" pitchFamily="2" charset="0"/>
              </a:rPr>
              <a:t>Depends on parameters</a:t>
            </a:r>
          </a:p>
          <a:p>
            <a:pPr marL="342900" indent="-342900">
              <a:buAutoNum type="alphaLcParenR"/>
            </a:pPr>
            <a:r>
              <a:rPr lang="en-US" sz="2400" dirty="0">
                <a:latin typeface="Helvetica Neue" panose="02000803000000090004" pitchFamily="2" charset="0"/>
              </a:rPr>
              <a:t>Always</a:t>
            </a:r>
          </a:p>
        </p:txBody>
      </p:sp>
    </p:spTree>
    <p:extLst>
      <p:ext uri="{BB962C8B-B14F-4D97-AF65-F5344CB8AC3E}">
        <p14:creationId xmlns:p14="http://schemas.microsoft.com/office/powerpoint/2010/main" val="3465950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31B7-ED08-3B7A-BA37-A49525EED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FD434A-1B5E-65B4-91BF-F1FCA8150C83}"/>
              </a:ext>
            </a:extLst>
          </p:cNvPr>
          <p:cNvSpPr txBox="1"/>
          <p:nvPr/>
        </p:nvSpPr>
        <p:spPr>
          <a:xfrm>
            <a:off x="838200" y="4220800"/>
            <a:ext cx="46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803000000090004" pitchFamily="2" charset="0"/>
              </a:rPr>
              <a:t>With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d&gt;0, </a:t>
            </a:r>
            <a:r>
              <a:rPr lang="en-US" sz="2400" dirty="0">
                <a:latin typeface="Helvetica Neue" panose="02000803000000090004" pitchFamily="2" charset="0"/>
                <a:ea typeface="Cambria Math" panose="02040503050406030204" pitchFamily="18" charset="0"/>
              </a:rPr>
              <a:t>does</a:t>
            </a:r>
            <a:r>
              <a:rPr lang="en-US" sz="2400" dirty="0">
                <a:latin typeface="Helvetica Neue" panose="02000803000000090004" pitchFamily="2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dirty="0">
                <a:latin typeface="Helvetica Neue" panose="02000803000000090004" pitchFamily="2" charset="0"/>
              </a:rPr>
              <a:t> go to infinity:</a:t>
            </a:r>
          </a:p>
          <a:p>
            <a:pPr marL="342900" indent="-342900">
              <a:buAutoNum type="alphaLcParenR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Never</a:t>
            </a:r>
          </a:p>
          <a:p>
            <a:pPr marL="342900" indent="-342900">
              <a:buFontTx/>
              <a:buAutoNum type="alphaLcParenR"/>
            </a:pPr>
            <a:r>
              <a:rPr lang="en-US" sz="2400" dirty="0">
                <a:latin typeface="Helvetica Neue" panose="02000803000000090004" pitchFamily="2" charset="0"/>
              </a:rPr>
              <a:t>Depends on parameters</a:t>
            </a:r>
          </a:p>
          <a:p>
            <a:pPr marL="342900" indent="-342900">
              <a:buAutoNum type="alphaLcParenR"/>
            </a:pPr>
            <a:r>
              <a:rPr lang="en-US" sz="2400" dirty="0">
                <a:latin typeface="Helvetica Neue" panose="02000803000000090004" pitchFamily="2" charset="0"/>
              </a:rPr>
              <a:t>Always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03D8CB-D886-6B92-8BE8-1102A01C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Non-linear opinion dynamics model (NOD)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CC4C9C-2146-EA09-D061-575CAD4197F2}"/>
                  </a:ext>
                </a:extLst>
              </p:cNvPr>
              <p:cNvSpPr txBox="1"/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0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𝑢𝑥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CC4C9C-2146-EA09-D061-575CAD419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FB3C818-6B59-873F-2936-62F936F4699F}"/>
              </a:ext>
            </a:extLst>
          </p:cNvPr>
          <p:cNvSpPr/>
          <p:nvPr/>
        </p:nvSpPr>
        <p:spPr>
          <a:xfrm>
            <a:off x="5345206" y="2314703"/>
            <a:ext cx="3587564" cy="613989"/>
          </a:xfrm>
          <a:prstGeom prst="rect">
            <a:avLst/>
          </a:prstGeom>
          <a:noFill/>
          <a:ln w="38100">
            <a:solidFill>
              <a:srgbClr val="00BF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541AC5-5862-C3A8-D733-5D58E76B4978}"/>
              </a:ext>
            </a:extLst>
          </p:cNvPr>
          <p:cNvSpPr/>
          <p:nvPr/>
        </p:nvSpPr>
        <p:spPr>
          <a:xfrm>
            <a:off x="4256949" y="2313139"/>
            <a:ext cx="1000851" cy="615553"/>
          </a:xfrm>
          <a:prstGeom prst="rect">
            <a:avLst/>
          </a:prstGeom>
          <a:noFill/>
          <a:ln w="38100">
            <a:solidFill>
              <a:srgbClr val="F873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8DAD2-790D-9C53-421A-D4681AE6B134}"/>
              </a:ext>
            </a:extLst>
          </p:cNvPr>
          <p:cNvSpPr txBox="1"/>
          <p:nvPr/>
        </p:nvSpPr>
        <p:spPr>
          <a:xfrm>
            <a:off x="5700710" y="1474643"/>
            <a:ext cx="504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FC4"/>
                </a:solidFill>
                <a:latin typeface="Helvetica Neue" panose="02000803000000090004" pitchFamily="2" charset="0"/>
              </a:rPr>
              <a:t>Constant (for big |x|)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014060-5BF0-3B59-9C5C-2CD79B611D8D}"/>
              </a:ext>
            </a:extLst>
          </p:cNvPr>
          <p:cNvSpPr txBox="1"/>
          <p:nvPr/>
        </p:nvSpPr>
        <p:spPr>
          <a:xfrm>
            <a:off x="3622019" y="1474643"/>
            <a:ext cx="163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8736A"/>
                </a:solidFill>
                <a:latin typeface="Helvetica Neue" panose="02000803000000090004" pitchFamily="2" charset="0"/>
              </a:rPr>
              <a:t>Linear</a:t>
            </a:r>
            <a:endParaRPr lang="en-GB" sz="3600" dirty="0">
              <a:solidFill>
                <a:srgbClr val="F8736A"/>
              </a:solidFill>
              <a:latin typeface="Helvetica Neue" panose="02000803000000090004" pitchFamily="2" charset="0"/>
            </a:endParaRPr>
          </a:p>
        </p:txBody>
      </p:sp>
      <p:pic>
        <p:nvPicPr>
          <p:cNvPr id="13" name="Picture 12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D337F907-21AB-9120-2F99-30D73562F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81" y="3749669"/>
            <a:ext cx="4572009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23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733B1-5A6E-110A-FA2B-3DDEF9610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AA8A489-B028-1433-9CBC-A82366BC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Non-linear opinion dynamics model (NOD)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755C44-4BD8-7095-7A06-AA771B1481C9}"/>
                  </a:ext>
                </a:extLst>
              </p:cNvPr>
              <p:cNvSpPr txBox="1"/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0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𝑢𝑥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755C44-4BD8-7095-7A06-AA771B148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7EA2C57E-E033-6363-D795-156E82D60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81" y="3749669"/>
            <a:ext cx="4572009" cy="2743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2C5A45-E94E-AEFA-B199-970C11185D35}"/>
                  </a:ext>
                </a:extLst>
              </p:cNvPr>
              <p:cNvSpPr txBox="1"/>
              <p:nvPr/>
            </p:nvSpPr>
            <p:spPr>
              <a:xfrm>
                <a:off x="710163" y="3551143"/>
                <a:ext cx="5600705" cy="124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Helvetica Neue" panose="02000803000000090004" pitchFamily="2" charset="0"/>
                  </a:rPr>
                  <a:t>Equilibria </a:t>
                </a:r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3600" dirty="0"/>
              </a:p>
              <a:p>
                <a:endParaRPr lang="en-GB" sz="3600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2C5A45-E94E-AEFA-B199-970C11185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63" y="3551143"/>
                <a:ext cx="5600705" cy="1247777"/>
              </a:xfrm>
              <a:prstGeom prst="rect">
                <a:avLst/>
              </a:prstGeom>
              <a:blipFill>
                <a:blip r:embed="rId4"/>
                <a:stretch>
                  <a:fillRect l="-3264" t="-9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0F626AA6-C08E-929C-D33E-132342DA1AA1}"/>
              </a:ext>
            </a:extLst>
          </p:cNvPr>
          <p:cNvSpPr/>
          <p:nvPr/>
        </p:nvSpPr>
        <p:spPr>
          <a:xfrm rot="13888629">
            <a:off x="7319630" y="6135655"/>
            <a:ext cx="262218" cy="396689"/>
          </a:xfrm>
          <a:prstGeom prst="downArrow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8054D36-A213-BD42-4E53-C36508DE9B47}"/>
              </a:ext>
            </a:extLst>
          </p:cNvPr>
          <p:cNvSpPr/>
          <p:nvPr/>
        </p:nvSpPr>
        <p:spPr>
          <a:xfrm rot="7939026">
            <a:off x="8546516" y="6140025"/>
            <a:ext cx="262218" cy="396689"/>
          </a:xfrm>
          <a:prstGeom prst="downArrow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6607F9-B1CE-3BE7-D92D-AEA73F745259}"/>
              </a:ext>
            </a:extLst>
          </p:cNvPr>
          <p:cNvSpPr/>
          <p:nvPr/>
        </p:nvSpPr>
        <p:spPr>
          <a:xfrm rot="7939026">
            <a:off x="9164286" y="6140025"/>
            <a:ext cx="262218" cy="396689"/>
          </a:xfrm>
          <a:prstGeom prst="downArrow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475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CC18-63B9-F836-27B7-FFFB467E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function&#10;&#10;AI-generated content may be incorrect.">
            <a:extLst>
              <a:ext uri="{FF2B5EF4-FFF2-40B4-BE49-F238E27FC236}">
                <a16:creationId xmlns:a16="http://schemas.microsoft.com/office/drawing/2014/main" id="{A1FED716-D7F4-3E82-61B3-17869539F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53" y="3697575"/>
            <a:ext cx="4738489" cy="28430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2D0FE80-28C2-8617-0759-3591F8BC7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Non-linear opinion dynamics model (NOD)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BFD8C0-FCD3-09AB-DFAC-E8521D21EDA5}"/>
                  </a:ext>
                </a:extLst>
              </p:cNvPr>
              <p:cNvSpPr txBox="1"/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0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𝑢𝑥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BFD8C0-FCD3-09AB-DFAC-E8521D21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F70B75-9D59-9847-80C1-32B587AB2354}"/>
                  </a:ext>
                </a:extLst>
              </p:cNvPr>
              <p:cNvSpPr txBox="1"/>
              <p:nvPr/>
            </p:nvSpPr>
            <p:spPr>
              <a:xfrm>
                <a:off x="710163" y="3551143"/>
                <a:ext cx="5600705" cy="124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Helvetica Neue" panose="02000803000000090004" pitchFamily="2" charset="0"/>
                  </a:rPr>
                  <a:t>Equilibria </a:t>
                </a:r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1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600" b="1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3600" dirty="0"/>
              </a:p>
              <a:p>
                <a:endParaRPr lang="en-GB" sz="3600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F70B75-9D59-9847-80C1-32B587AB2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63" y="3551143"/>
                <a:ext cx="5600705" cy="1247777"/>
              </a:xfrm>
              <a:prstGeom prst="rect">
                <a:avLst/>
              </a:prstGeom>
              <a:blipFill>
                <a:blip r:embed="rId4"/>
                <a:stretch>
                  <a:fillRect l="-3264" t="-9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5BA19E-6CB6-90EB-2633-46EC9B8C7E48}"/>
                  </a:ext>
                </a:extLst>
              </p:cNvPr>
              <p:cNvSpPr txBox="1"/>
              <p:nvPr/>
            </p:nvSpPr>
            <p:spPr>
              <a:xfrm>
                <a:off x="7532034" y="3711023"/>
                <a:ext cx="5630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5BA19E-6CB6-90EB-2633-46EC9B8C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034" y="3711023"/>
                <a:ext cx="5630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9B2940-AC35-1AE9-1BD0-6B5F069DD1E1}"/>
                  </a:ext>
                </a:extLst>
              </p:cNvPr>
              <p:cNvSpPr txBox="1"/>
              <p:nvPr/>
            </p:nvSpPr>
            <p:spPr>
              <a:xfrm>
                <a:off x="9573746" y="3717244"/>
                <a:ext cx="5630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9B2940-AC35-1AE9-1BD0-6B5F069DD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746" y="3717244"/>
                <a:ext cx="56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6C5CA6-F10E-A03B-49B0-7C45218175B4}"/>
              </a:ext>
            </a:extLst>
          </p:cNvPr>
          <p:cNvSpPr txBox="1"/>
          <p:nvPr/>
        </p:nvSpPr>
        <p:spPr>
          <a:xfrm>
            <a:off x="7480738" y="3341691"/>
            <a:ext cx="3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Neue" panose="02000803000000090004" pitchFamily="2" charset="0"/>
              </a:rPr>
              <a:t>Time series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BEADF1-AC9F-13A5-907F-8F3774D583AC}"/>
                  </a:ext>
                </a:extLst>
              </p:cNvPr>
              <p:cNvSpPr txBox="1"/>
              <p:nvPr/>
            </p:nvSpPr>
            <p:spPr>
              <a:xfrm>
                <a:off x="524125" y="4533649"/>
                <a:ext cx="53168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 Neue" panose="02000803000000090004" pitchFamily="2" charset="0"/>
                  </a:rPr>
                  <a:t>Qualitative analysis: explicit closed form solution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>
                  <a:latin typeface="Helvetica Neue" panose="02000803000000090004" pitchFamily="2" charset="0"/>
                </a:endParaRPr>
              </a:p>
              <a:p>
                <a:pPr algn="ctr"/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Helvetica Neue" panose="02000803000000090004" pitchFamily="2" charset="0"/>
                </a:endParaRPr>
              </a:p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 Neue" panose="02000803000000090004" pitchFamily="2" charset="0"/>
                  </a:rPr>
                  <a:t>Quantitative analysis</a:t>
                </a:r>
                <a:r>
                  <a:rPr lang="en-US" dirty="0">
                    <a:latin typeface="Helvetica Neue" panose="02000803000000090004" pitchFamily="2" charset="0"/>
                  </a:rPr>
                  <a:t>: explicit closed form solution as function of time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BEADF1-AC9F-13A5-907F-8F3774D58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25" y="4533649"/>
                <a:ext cx="5316887" cy="1477328"/>
              </a:xfrm>
              <a:prstGeom prst="rect">
                <a:avLst/>
              </a:prstGeom>
              <a:blipFill>
                <a:blip r:embed="rId7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C1F7B-4587-DEA5-7CD2-783F18C96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EE70C1-2E5A-2D70-BC93-166F2E24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Topic summary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A27B8E-308A-5731-02A1-769DB4B5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81" y="1512888"/>
            <a:ext cx="11555769" cy="424497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Why dynamical systems are bad for modelling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Introduce a baseline model of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Using bifurcations to describe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158372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FE9B-803B-CF3D-D7A3-7031FD57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function&#10;&#10;AI-generated content may be incorrect.">
            <a:extLst>
              <a:ext uri="{FF2B5EF4-FFF2-40B4-BE49-F238E27FC236}">
                <a16:creationId xmlns:a16="http://schemas.microsoft.com/office/drawing/2014/main" id="{6BC90F69-55DB-D66C-5570-D79EE41F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53" y="3697575"/>
            <a:ext cx="4738489" cy="28430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838EC91-EC9D-6DC2-463D-CC14EDD0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Non-linear opinion dynamics model (NOD)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9CE2F-D8A1-23E8-4BD6-D31C4F40ED97}"/>
                  </a:ext>
                </a:extLst>
              </p:cNvPr>
              <p:cNvSpPr txBox="1"/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0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𝑢𝑥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9CE2F-D8A1-23E8-4BD6-D31C4F40E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94E51C-4061-CADF-C35C-B9A7967DBDEC}"/>
                  </a:ext>
                </a:extLst>
              </p:cNvPr>
              <p:cNvSpPr txBox="1"/>
              <p:nvPr/>
            </p:nvSpPr>
            <p:spPr>
              <a:xfrm>
                <a:off x="710163" y="3551143"/>
                <a:ext cx="5600705" cy="124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Helvetica Neue" panose="02000803000000090004" pitchFamily="2" charset="0"/>
                  </a:rPr>
                  <a:t>Equilibria </a:t>
                </a:r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1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600" b="1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3600" dirty="0"/>
              </a:p>
              <a:p>
                <a:endParaRPr lang="en-GB" sz="3600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94E51C-4061-CADF-C35C-B9A7967D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63" y="3551143"/>
                <a:ext cx="5600705" cy="1247777"/>
              </a:xfrm>
              <a:prstGeom prst="rect">
                <a:avLst/>
              </a:prstGeom>
              <a:blipFill>
                <a:blip r:embed="rId4"/>
                <a:stretch>
                  <a:fillRect l="-3264" t="-9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00DA4-EB23-C81A-2826-2FAB23FB24C7}"/>
                  </a:ext>
                </a:extLst>
              </p:cNvPr>
              <p:cNvSpPr txBox="1"/>
              <p:nvPr/>
            </p:nvSpPr>
            <p:spPr>
              <a:xfrm>
                <a:off x="7532034" y="3711023"/>
                <a:ext cx="5630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A00DA4-EB23-C81A-2826-2FAB23FB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034" y="3711023"/>
                <a:ext cx="5630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7FB52-60A0-7CF6-6E9D-872F85B52B9B}"/>
                  </a:ext>
                </a:extLst>
              </p:cNvPr>
              <p:cNvSpPr txBox="1"/>
              <p:nvPr/>
            </p:nvSpPr>
            <p:spPr>
              <a:xfrm>
                <a:off x="9573746" y="3717244"/>
                <a:ext cx="5630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77FB52-60A0-7CF6-6E9D-872F85B52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746" y="3717244"/>
                <a:ext cx="5630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22054A1-A828-4EB4-B727-7213C63696EF}"/>
              </a:ext>
            </a:extLst>
          </p:cNvPr>
          <p:cNvSpPr/>
          <p:nvPr/>
        </p:nvSpPr>
        <p:spPr>
          <a:xfrm>
            <a:off x="887915" y="4473524"/>
            <a:ext cx="4806896" cy="820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12C9-3FC4-B2E0-49A1-29E703FC31B2}"/>
              </a:ext>
            </a:extLst>
          </p:cNvPr>
          <p:cNvSpPr txBox="1"/>
          <p:nvPr/>
        </p:nvSpPr>
        <p:spPr>
          <a:xfrm>
            <a:off x="7480738" y="3341691"/>
            <a:ext cx="33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Neue" panose="02000803000000090004" pitchFamily="2" charset="0"/>
              </a:rPr>
              <a:t>Time series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D6385-9071-A862-84F4-D123BB89380A}"/>
              </a:ext>
            </a:extLst>
          </p:cNvPr>
          <p:cNvSpPr txBox="1"/>
          <p:nvPr/>
        </p:nvSpPr>
        <p:spPr>
          <a:xfrm>
            <a:off x="1145309" y="6234251"/>
            <a:ext cx="422784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803000000090004" pitchFamily="2" charset="0"/>
              </a:rPr>
              <a:t>“Less information, more </a:t>
            </a:r>
            <a:r>
              <a:rPr lang="en-US" i="1" dirty="0">
                <a:solidFill>
                  <a:schemeClr val="bg1"/>
                </a:solidFill>
                <a:latin typeface="Helvetica Neue" panose="02000803000000090004" pitchFamily="2" charset="0"/>
              </a:rPr>
              <a:t>informative</a:t>
            </a:r>
            <a:r>
              <a:rPr lang="en-US" dirty="0">
                <a:solidFill>
                  <a:schemeClr val="bg1"/>
                </a:solidFill>
                <a:latin typeface="Helvetica Neue" panose="02000803000000090004" pitchFamily="2" charset="0"/>
              </a:rPr>
              <a:t>”</a:t>
            </a:r>
            <a:endParaRPr lang="en-US" b="1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BA01FC-E7F4-69DE-AE2D-4C86FC39B33D}"/>
              </a:ext>
            </a:extLst>
          </p:cNvPr>
          <p:cNvSpPr/>
          <p:nvPr/>
        </p:nvSpPr>
        <p:spPr>
          <a:xfrm>
            <a:off x="11066930" y="4344746"/>
            <a:ext cx="121024" cy="1129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F1F8D0-EDA4-06D4-9EFA-22CDD3CFC4ED}"/>
              </a:ext>
            </a:extLst>
          </p:cNvPr>
          <p:cNvSpPr/>
          <p:nvPr/>
        </p:nvSpPr>
        <p:spPr>
          <a:xfrm>
            <a:off x="11060206" y="4961073"/>
            <a:ext cx="121024" cy="1129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5F243D-0005-DCA1-2ECD-BB70A8F60FE0}"/>
              </a:ext>
            </a:extLst>
          </p:cNvPr>
          <p:cNvSpPr/>
          <p:nvPr/>
        </p:nvSpPr>
        <p:spPr>
          <a:xfrm>
            <a:off x="11066930" y="5608747"/>
            <a:ext cx="121024" cy="1129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9EE86D-E7D1-C702-995A-9207362B2CAF}"/>
              </a:ext>
            </a:extLst>
          </p:cNvPr>
          <p:cNvSpPr/>
          <p:nvPr/>
        </p:nvSpPr>
        <p:spPr>
          <a:xfrm>
            <a:off x="9045233" y="4961073"/>
            <a:ext cx="121024" cy="1129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BF50F7-5CF4-5083-7BD4-4C9DE59BB551}"/>
                  </a:ext>
                </a:extLst>
              </p:cNvPr>
              <p:cNvSpPr txBox="1"/>
              <p:nvPr/>
            </p:nvSpPr>
            <p:spPr>
              <a:xfrm>
                <a:off x="524125" y="4533649"/>
                <a:ext cx="53168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Helvetica Neue" panose="02000803000000090004" pitchFamily="2" charset="0"/>
                  </a:rPr>
                  <a:t>Qualitative analysis: explicit closed form solution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>
                  <a:latin typeface="Helvetica Neue" panose="02000803000000090004" pitchFamily="2" charset="0"/>
                </a:endParaRPr>
              </a:p>
              <a:p>
                <a:pPr algn="ctr"/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Helvetica Neue" panose="02000803000000090004" pitchFamily="2" charset="0"/>
                </a:endParaRPr>
              </a:p>
              <a:p>
                <a:pPr algn="ctr"/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Helvetica Neue" panose="02000803000000090004" pitchFamily="2" charset="0"/>
                  </a:rPr>
                  <a:t>Quantitative analysis</a:t>
                </a:r>
                <a:r>
                  <a:rPr lang="en-US" dirty="0">
                    <a:latin typeface="Helvetica Neue" panose="02000803000000090004" pitchFamily="2" charset="0"/>
                  </a:rPr>
                  <a:t>: explicit closed form solution as function of time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BF50F7-5CF4-5083-7BD4-4C9DE59BB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25" y="4533649"/>
                <a:ext cx="5316887" cy="1477328"/>
              </a:xfrm>
              <a:prstGeom prst="rect">
                <a:avLst/>
              </a:prstGeom>
              <a:blipFill>
                <a:blip r:embed="rId7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843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10DD-99DB-309F-B3EF-1243B761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2A09-F152-791F-BDD3-4315FE23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14" y="1144818"/>
            <a:ext cx="9926171" cy="17982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Part 3 </a:t>
            </a:r>
            <a:br>
              <a:rPr lang="en-US" dirty="0">
                <a:latin typeface="Helvetica Neue" panose="02000803000000090004" pitchFamily="2" charset="0"/>
              </a:rPr>
            </a:br>
            <a:r>
              <a:rPr lang="en-US" dirty="0">
                <a:latin typeface="Helvetica Neue" panose="02000803000000090004" pitchFamily="2" charset="0"/>
              </a:rPr>
              <a:t>Bifurcations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470BB-301F-AFA2-ED07-F42ED9BFE7C8}"/>
              </a:ext>
            </a:extLst>
          </p:cNvPr>
          <p:cNvSpPr/>
          <p:nvPr/>
        </p:nvSpPr>
        <p:spPr>
          <a:xfrm>
            <a:off x="33527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1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77B25-458D-27E2-C7A0-ACD490B4D256}"/>
              </a:ext>
            </a:extLst>
          </p:cNvPr>
          <p:cNvSpPr/>
          <p:nvPr/>
        </p:nvSpPr>
        <p:spPr>
          <a:xfrm>
            <a:off x="42671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2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99DF27-D4D2-5FE0-C30F-C63579F6CE39}"/>
              </a:ext>
            </a:extLst>
          </p:cNvPr>
          <p:cNvSpPr/>
          <p:nvPr/>
        </p:nvSpPr>
        <p:spPr>
          <a:xfrm>
            <a:off x="51815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3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F99E0-7726-58DA-43D6-10ECFA0B627A}"/>
              </a:ext>
            </a:extLst>
          </p:cNvPr>
          <p:cNvSpPr/>
          <p:nvPr/>
        </p:nvSpPr>
        <p:spPr>
          <a:xfrm>
            <a:off x="60959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4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C1C44-DD81-0C5D-3A90-915CED017497}"/>
              </a:ext>
            </a:extLst>
          </p:cNvPr>
          <p:cNvSpPr/>
          <p:nvPr/>
        </p:nvSpPr>
        <p:spPr>
          <a:xfrm>
            <a:off x="70103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5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0E202-F7BF-7BE4-5B2E-B47F6E9B04E7}"/>
              </a:ext>
            </a:extLst>
          </p:cNvPr>
          <p:cNvSpPr/>
          <p:nvPr/>
        </p:nvSpPr>
        <p:spPr>
          <a:xfrm>
            <a:off x="79247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6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08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2706-CF76-3BBF-2CBF-3E31422EE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82616E-8119-D7B9-58DB-37E37AD92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CFFA1-1EA9-8D11-E461-ED11FACA05F0}"/>
              </a:ext>
            </a:extLst>
          </p:cNvPr>
          <p:cNvSpPr txBox="1"/>
          <p:nvPr/>
        </p:nvSpPr>
        <p:spPr>
          <a:xfrm>
            <a:off x="2021541" y="5336906"/>
            <a:ext cx="2772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Parameter instead of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FEF6B-F159-917D-E49A-9CD770EF6606}"/>
              </a:ext>
            </a:extLst>
          </p:cNvPr>
          <p:cNvSpPr txBox="1"/>
          <p:nvPr/>
        </p:nvSpPr>
        <p:spPr>
          <a:xfrm>
            <a:off x="114300" y="1502067"/>
            <a:ext cx="1559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Equilibria instead of state variable</a:t>
            </a:r>
          </a:p>
        </p:txBody>
      </p:sp>
      <p:pic>
        <p:nvPicPr>
          <p:cNvPr id="11" name="Picture 10" descr="A black line with a black circle&#10;&#10;AI-generated content may be incorrect.">
            <a:extLst>
              <a:ext uri="{FF2B5EF4-FFF2-40B4-BE49-F238E27FC236}">
                <a16:creationId xmlns:a16="http://schemas.microsoft.com/office/drawing/2014/main" id="{88060E75-F120-8DDD-FD7D-E7111A602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4"/>
            <a:ext cx="5103159" cy="3061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DA9A0F-6CE4-06D2-29A3-F12F2357CFA1}"/>
                  </a:ext>
                </a:extLst>
              </p:cNvPr>
              <p:cNvSpPr txBox="1"/>
              <p:nvPr/>
            </p:nvSpPr>
            <p:spPr>
              <a:xfrm>
                <a:off x="1945344" y="1796432"/>
                <a:ext cx="3132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8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DA9A0F-6CE4-06D2-29A3-F12F2357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344" y="1796432"/>
                <a:ext cx="313290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D464874-BC05-1738-FEC7-41C455D60851}"/>
              </a:ext>
            </a:extLst>
          </p:cNvPr>
          <p:cNvSpPr txBox="1"/>
          <p:nvPr/>
        </p:nvSpPr>
        <p:spPr>
          <a:xfrm>
            <a:off x="5078253" y="2262767"/>
            <a:ext cx="42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Equilibrium branch</a:t>
            </a:r>
          </a:p>
        </p:txBody>
      </p:sp>
    </p:spTree>
    <p:extLst>
      <p:ext uri="{BB962C8B-B14F-4D97-AF65-F5344CB8AC3E}">
        <p14:creationId xmlns:p14="http://schemas.microsoft.com/office/powerpoint/2010/main" val="4207198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4DFCD-7A48-D477-B1B7-D1E87E60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FCF7B9-C539-50F7-4B2B-1D1F844C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5FF45-4CE4-6307-97EE-2D6EFB8693CC}"/>
              </a:ext>
            </a:extLst>
          </p:cNvPr>
          <p:cNvSpPr txBox="1"/>
          <p:nvPr/>
        </p:nvSpPr>
        <p:spPr>
          <a:xfrm>
            <a:off x="2021541" y="5336906"/>
            <a:ext cx="2772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Parameter instead of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1EF58-F4FA-1079-794E-2EC27D3BD1E8}"/>
              </a:ext>
            </a:extLst>
          </p:cNvPr>
          <p:cNvSpPr txBox="1"/>
          <p:nvPr/>
        </p:nvSpPr>
        <p:spPr>
          <a:xfrm>
            <a:off x="114300" y="1502067"/>
            <a:ext cx="1559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803000000090004" pitchFamily="2" charset="0"/>
              </a:rPr>
              <a:t>Equilibria instead of state variable</a:t>
            </a:r>
          </a:p>
        </p:txBody>
      </p:sp>
      <p:pic>
        <p:nvPicPr>
          <p:cNvPr id="11" name="Picture 10" descr="A black line with a black circle&#10;&#10;AI-generated content may be incorrect.">
            <a:extLst>
              <a:ext uri="{FF2B5EF4-FFF2-40B4-BE49-F238E27FC236}">
                <a16:creationId xmlns:a16="http://schemas.microsoft.com/office/drawing/2014/main" id="{A3B0225B-6043-E1B2-D431-50E8D24A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4"/>
            <a:ext cx="5103159" cy="3061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2A3BC5-997B-DF70-F5C2-16FF8F625C5F}"/>
                  </a:ext>
                </a:extLst>
              </p:cNvPr>
              <p:cNvSpPr txBox="1"/>
              <p:nvPr/>
            </p:nvSpPr>
            <p:spPr>
              <a:xfrm>
                <a:off x="1945344" y="1796432"/>
                <a:ext cx="31329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8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2A3BC5-997B-DF70-F5C2-16FF8F625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344" y="1796432"/>
                <a:ext cx="313290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CA8B532C-5A06-216F-4FD3-4EAAEBB48861}"/>
              </a:ext>
            </a:extLst>
          </p:cNvPr>
          <p:cNvSpPr/>
          <p:nvPr/>
        </p:nvSpPr>
        <p:spPr>
          <a:xfrm>
            <a:off x="5078253" y="3032311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24B829E-EC83-2304-9F00-9A0E1D3114B4}"/>
              </a:ext>
            </a:extLst>
          </p:cNvPr>
          <p:cNvSpPr/>
          <p:nvPr/>
        </p:nvSpPr>
        <p:spPr>
          <a:xfrm rot="10800000">
            <a:off x="5078253" y="3816946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FD97C78-5F75-B2F2-78C1-AB98B9905ADB}"/>
              </a:ext>
            </a:extLst>
          </p:cNvPr>
          <p:cNvSpPr/>
          <p:nvPr/>
        </p:nvSpPr>
        <p:spPr>
          <a:xfrm rot="10800000">
            <a:off x="4639851" y="3030293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2191FD3-3046-177D-55BA-6B82BFCA9609}"/>
              </a:ext>
            </a:extLst>
          </p:cNvPr>
          <p:cNvSpPr/>
          <p:nvPr/>
        </p:nvSpPr>
        <p:spPr>
          <a:xfrm>
            <a:off x="4635116" y="3816945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4" descr="Question Mark and upside down question mark">
            <a:extLst>
              <a:ext uri="{FF2B5EF4-FFF2-40B4-BE49-F238E27FC236}">
                <a16:creationId xmlns:a16="http://schemas.microsoft.com/office/drawing/2014/main" id="{009B20DD-4BAA-2FB7-CC40-3680A675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635" y="2979622"/>
            <a:ext cx="885390" cy="4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EC6C9C-2064-4733-BCDD-2FCEE393C9CB}"/>
              </a:ext>
            </a:extLst>
          </p:cNvPr>
          <p:cNvSpPr txBox="1"/>
          <p:nvPr/>
        </p:nvSpPr>
        <p:spPr>
          <a:xfrm>
            <a:off x="6359215" y="3309465"/>
            <a:ext cx="3228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803000000090004" pitchFamily="2" charset="0"/>
              </a:rPr>
              <a:t>Stability of equilibria</a:t>
            </a:r>
          </a:p>
        </p:txBody>
      </p:sp>
    </p:spTree>
    <p:extLst>
      <p:ext uri="{BB962C8B-B14F-4D97-AF65-F5344CB8AC3E}">
        <p14:creationId xmlns:p14="http://schemas.microsoft.com/office/powerpoint/2010/main" val="1159437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BCB7-740E-EC3C-D4AE-3D538284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D18DFC-1EDE-16A1-28B1-4860D5DF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614296-C6FA-2470-5749-B1CB5C3CEED7}"/>
                  </a:ext>
                </a:extLst>
              </p:cNvPr>
              <p:cNvSpPr txBox="1"/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 Neue" panose="02000803000000090004" pitchFamily="2" charset="0"/>
                  </a:rPr>
                  <a:t>Stability criterion: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derive the system in respect to the state variables (Jacobian matrix)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evaluate at the equilibrium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find max eigenvalue(s)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If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stable,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unstable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614296-C6FA-2470-5749-B1CB5C3CE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blipFill>
                <a:blip r:embed="rId2"/>
                <a:stretch>
                  <a:fillRect l="-1479" t="-2111" r="-739" b="-44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6B91FD-BDEE-8319-DE65-EBD2265CF7FD}"/>
                  </a:ext>
                </a:extLst>
              </p:cNvPr>
              <p:cNvSpPr txBox="1"/>
              <p:nvPr/>
            </p:nvSpPr>
            <p:spPr>
              <a:xfrm>
                <a:off x="7499006" y="2244105"/>
                <a:ext cx="4384726" cy="1744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6B91FD-BDEE-8319-DE65-EBD2265C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006" y="2244105"/>
                <a:ext cx="4384726" cy="1744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339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AA352-C7ED-EDD6-BB2F-FC7F04EAD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868D32-AFC6-94A9-B035-32945FD1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5A7295-5D8A-6771-A96D-70680E1C2421}"/>
                  </a:ext>
                </a:extLst>
              </p:cNvPr>
              <p:cNvSpPr txBox="1"/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 Neue" panose="02000803000000090004" pitchFamily="2" charset="0"/>
                  </a:rPr>
                  <a:t>Stability criterion: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derive the system in respect to the state variables (Jacobian matrix)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evaluate at the equilibrium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find max eigenvalue(s)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If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stable,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unstable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5A7295-5D8A-6771-A96D-70680E1C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blipFill>
                <a:blip r:embed="rId2"/>
                <a:stretch>
                  <a:fillRect l="-1479" t="-2111" r="-739" b="-44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EAD6BF-E520-4FEC-9243-EA2EFC74782E}"/>
                  </a:ext>
                </a:extLst>
              </p:cNvPr>
              <p:cNvSpPr txBox="1"/>
              <p:nvPr/>
            </p:nvSpPr>
            <p:spPr>
              <a:xfrm>
                <a:off x="7499006" y="2244105"/>
                <a:ext cx="4384726" cy="1744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𝒙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GB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∂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EAD6BF-E520-4FEC-9243-EA2EFC747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006" y="2244105"/>
                <a:ext cx="4384726" cy="1744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72026C-7E38-C1A6-07EE-60546BC4871C}"/>
                  </a:ext>
                </a:extLst>
              </p:cNvPr>
              <p:cNvSpPr txBox="1"/>
              <p:nvPr/>
            </p:nvSpPr>
            <p:spPr>
              <a:xfrm>
                <a:off x="2693459" y="5154434"/>
                <a:ext cx="1638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72026C-7E38-C1A6-07EE-60546BC48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59" y="5154434"/>
                <a:ext cx="16383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DACED5-2186-6802-ACD0-56E14571B5EF}"/>
                  </a:ext>
                </a:extLst>
              </p:cNvPr>
              <p:cNvSpPr txBox="1"/>
              <p:nvPr/>
            </p:nvSpPr>
            <p:spPr>
              <a:xfrm>
                <a:off x="2491878" y="4832220"/>
                <a:ext cx="3451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DACED5-2186-6802-ACD0-56E14571B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878" y="4832220"/>
                <a:ext cx="345116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45DA30-114B-B12C-7473-8C42F90773FC}"/>
                  </a:ext>
                </a:extLst>
              </p:cNvPr>
              <p:cNvSpPr txBox="1"/>
              <p:nvPr/>
            </p:nvSpPr>
            <p:spPr>
              <a:xfrm>
                <a:off x="2394875" y="5509511"/>
                <a:ext cx="1638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45DA30-114B-B12C-7473-8C42F9077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75" y="5509511"/>
                <a:ext cx="163830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FED01D-B31D-DE7D-46EA-D311DF57F10D}"/>
                  </a:ext>
                </a:extLst>
              </p:cNvPr>
              <p:cNvSpPr txBox="1"/>
              <p:nvPr/>
            </p:nvSpPr>
            <p:spPr>
              <a:xfrm>
                <a:off x="2436086" y="5878843"/>
                <a:ext cx="20198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FED01D-B31D-DE7D-46EA-D311DF57F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086" y="5878843"/>
                <a:ext cx="2019867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0218DA-F110-2701-EF6A-38222E427B63}"/>
                  </a:ext>
                </a:extLst>
              </p:cNvPr>
              <p:cNvSpPr txBox="1"/>
              <p:nvPr/>
            </p:nvSpPr>
            <p:spPr>
              <a:xfrm>
                <a:off x="8567585" y="5201551"/>
                <a:ext cx="26338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 Neue" panose="02000803000000090004" pitchFamily="2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0218DA-F110-2701-EF6A-38222E42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585" y="5201551"/>
                <a:ext cx="2633815" cy="461665"/>
              </a:xfrm>
              <a:prstGeom prst="rect">
                <a:avLst/>
              </a:prstGeom>
              <a:blipFill>
                <a:blip r:embed="rId8"/>
                <a:stretch>
                  <a:fillRect l="-3464" t="-13158" b="-26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953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72C2E-E584-60F1-BEDD-21E389FA4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48A74-DBCC-B9A7-82E7-13515365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3FE181-A6E8-7DE7-2645-88DBDFD79C84}"/>
                  </a:ext>
                </a:extLst>
              </p:cNvPr>
              <p:cNvSpPr txBox="1"/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 Neue" panose="02000803000000090004" pitchFamily="2" charset="0"/>
                  </a:rPr>
                  <a:t>Stability criterion: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derive the system in respect to the state variables (Jacobian matrix)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evaluate at the equilibrium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find max eigenvalue(s)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If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stable,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unstable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5A7295-5D8A-6771-A96D-70680E1C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blipFill>
                <a:blip r:embed="rId2"/>
                <a:stretch>
                  <a:fillRect l="-1479" t="-2111" r="-739" b="-44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B9D85-C09A-E26C-4FA4-BEA0865CC0E7}"/>
                  </a:ext>
                </a:extLst>
              </p:cNvPr>
              <p:cNvSpPr txBox="1"/>
              <p:nvPr/>
            </p:nvSpPr>
            <p:spPr>
              <a:xfrm>
                <a:off x="2693459" y="5154434"/>
                <a:ext cx="1638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B9D85-C09A-E26C-4FA4-BEA0865CC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59" y="5154434"/>
                <a:ext cx="16383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5F0F21-DAF5-8C89-4027-2C2DD477D9CA}"/>
                  </a:ext>
                </a:extLst>
              </p:cNvPr>
              <p:cNvSpPr txBox="1"/>
              <p:nvPr/>
            </p:nvSpPr>
            <p:spPr>
              <a:xfrm>
                <a:off x="2491878" y="4832220"/>
                <a:ext cx="3451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5F0F21-DAF5-8C89-4027-2C2DD477D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878" y="4832220"/>
                <a:ext cx="345116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F4E861-E864-4C8C-B815-366D9A8A347A}"/>
                  </a:ext>
                </a:extLst>
              </p:cNvPr>
              <p:cNvSpPr txBox="1"/>
              <p:nvPr/>
            </p:nvSpPr>
            <p:spPr>
              <a:xfrm>
                <a:off x="2442499" y="5509511"/>
                <a:ext cx="3777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−1+10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sech</m:t>
                          </m:r>
                          <m: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⁡(10</m:t>
                          </m:r>
                          <m: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F4E861-E864-4C8C-B815-366D9A8A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499" y="5509511"/>
                <a:ext cx="377769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746F4E-E829-329F-643C-88C6E75D8EE2}"/>
                  </a:ext>
                </a:extLst>
              </p:cNvPr>
              <p:cNvSpPr txBox="1"/>
              <p:nvPr/>
            </p:nvSpPr>
            <p:spPr>
              <a:xfrm>
                <a:off x="2436086" y="5878843"/>
                <a:ext cx="20198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746F4E-E829-329F-643C-88C6E75D8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086" y="5878843"/>
                <a:ext cx="2019867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A04DA604-D21C-CB10-9507-689FF4BF6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0875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23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4B7B7-F41F-1F59-F74B-477069E04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FC6C7D-C460-A1EA-DAAE-9B8A51E3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501863-E2C7-6642-5C40-4B907A342095}"/>
                  </a:ext>
                </a:extLst>
              </p:cNvPr>
              <p:cNvSpPr txBox="1"/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 Neue" panose="02000803000000090004" pitchFamily="2" charset="0"/>
                  </a:rPr>
                  <a:t>Stability criterion: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derive the system in respect to the state variables (Jacobian matrix)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evaluate at the equilibrium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find max eigenvalue(s)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3B7D23"/>
                    </a:solidFill>
                    <a:latin typeface="Helvetica Neue" panose="02000803000000090004" pitchFamily="2" charset="0"/>
                  </a:rPr>
                  <a:t>If</a:t>
                </a:r>
                <a:r>
                  <a:rPr lang="en-US" sz="2400" dirty="0">
                    <a:solidFill>
                      <a:srgbClr val="3B7D23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3B7D2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3B7D23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rgbClr val="3B7D23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B7D23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solidFill>
                      <a:srgbClr val="3B7D23"/>
                    </a:solidFill>
                    <a:latin typeface="Helvetica Neue" panose="02000803000000090004" pitchFamily="2" charset="0"/>
                  </a:rPr>
                  <a:t> stable,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3B7D2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3B7D23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rgbClr val="3B7D23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B7D23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solidFill>
                          <a:srgbClr val="3B7D23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3B7D23"/>
                    </a:solidFill>
                    <a:latin typeface="Helvetica Neue" panose="02000803000000090004" pitchFamily="2" charset="0"/>
                  </a:rPr>
                  <a:t> unstable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501863-E2C7-6642-5C40-4B907A342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blipFill>
                <a:blip r:embed="rId2"/>
                <a:stretch>
                  <a:fillRect l="-1479" t="-2111" r="-739" b="-44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AA0CA6C-6E9C-D0DA-C491-03F0592FEC46}"/>
              </a:ext>
            </a:extLst>
          </p:cNvPr>
          <p:cNvSpPr txBox="1"/>
          <p:nvPr/>
        </p:nvSpPr>
        <p:spPr>
          <a:xfrm>
            <a:off x="920249" y="5201552"/>
            <a:ext cx="102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B7D23"/>
                </a:solidFill>
                <a:latin typeface="Helvetica Neue" panose="02000803000000090004" pitchFamily="2" charset="0"/>
              </a:rPr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B08ACB-F65E-948D-DCE9-4AC679607BED}"/>
                  </a:ext>
                </a:extLst>
              </p:cNvPr>
              <p:cNvSpPr txBox="1"/>
              <p:nvPr/>
            </p:nvSpPr>
            <p:spPr>
              <a:xfrm>
                <a:off x="2693459" y="5154434"/>
                <a:ext cx="1638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B08ACB-F65E-948D-DCE9-4AC679607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59" y="5154434"/>
                <a:ext cx="16383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E5AA27-36E9-83F2-7DE9-10FE34374B29}"/>
                  </a:ext>
                </a:extLst>
              </p:cNvPr>
              <p:cNvSpPr txBox="1"/>
              <p:nvPr/>
            </p:nvSpPr>
            <p:spPr>
              <a:xfrm>
                <a:off x="2491878" y="4832220"/>
                <a:ext cx="3451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anh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E5AA27-36E9-83F2-7DE9-10FE34374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878" y="4832220"/>
                <a:ext cx="345116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497EB7-48D1-3D0A-1A3C-BF219EEC5B06}"/>
                  </a:ext>
                </a:extLst>
              </p:cNvPr>
              <p:cNvSpPr txBox="1"/>
              <p:nvPr/>
            </p:nvSpPr>
            <p:spPr>
              <a:xfrm>
                <a:off x="2436086" y="5878843"/>
                <a:ext cx="20198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497EB7-48D1-3D0A-1A3C-BF219EEC5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086" y="5878843"/>
                <a:ext cx="2019867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3091A1F9-CEA4-B0DB-9343-79D9B9405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0875"/>
            <a:ext cx="6096000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690BF3-6CE2-784C-F53A-741CED6030F2}"/>
              </a:ext>
            </a:extLst>
          </p:cNvPr>
          <p:cNvCxnSpPr>
            <a:cxnSpLocks/>
          </p:cNvCxnSpPr>
          <p:nvPr/>
        </p:nvCxnSpPr>
        <p:spPr>
          <a:xfrm flipH="1">
            <a:off x="8905875" y="5550139"/>
            <a:ext cx="533400" cy="1099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05C89-3514-3E03-898D-DC78C4DD212F}"/>
              </a:ext>
            </a:extLst>
          </p:cNvPr>
          <p:cNvCxnSpPr>
            <a:cxnSpLocks/>
          </p:cNvCxnSpPr>
          <p:nvPr/>
        </p:nvCxnSpPr>
        <p:spPr>
          <a:xfrm>
            <a:off x="9591675" y="5551607"/>
            <a:ext cx="447675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7A1560-0476-8139-A146-F9B9B642F0F9}"/>
              </a:ext>
            </a:extLst>
          </p:cNvPr>
          <p:cNvCxnSpPr>
            <a:cxnSpLocks/>
          </p:cNvCxnSpPr>
          <p:nvPr/>
        </p:nvCxnSpPr>
        <p:spPr>
          <a:xfrm>
            <a:off x="10458450" y="5550139"/>
            <a:ext cx="5334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F7F5AC-6C94-AC29-A7D3-6317E9FA0DFB}"/>
              </a:ext>
            </a:extLst>
          </p:cNvPr>
          <p:cNvCxnSpPr>
            <a:cxnSpLocks/>
          </p:cNvCxnSpPr>
          <p:nvPr/>
        </p:nvCxnSpPr>
        <p:spPr>
          <a:xfrm flipH="1">
            <a:off x="11134725" y="5559664"/>
            <a:ext cx="6096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AAFF66-D10F-B255-4E02-154AE4EB0528}"/>
              </a:ext>
            </a:extLst>
          </p:cNvPr>
          <p:cNvCxnSpPr>
            <a:cxnSpLocks/>
          </p:cNvCxnSpPr>
          <p:nvPr/>
        </p:nvCxnSpPr>
        <p:spPr>
          <a:xfrm>
            <a:off x="7362825" y="5550139"/>
            <a:ext cx="5334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E3B9E1-A57B-FFAB-053A-3BD23DAF9621}"/>
              </a:ext>
            </a:extLst>
          </p:cNvPr>
          <p:cNvCxnSpPr>
            <a:cxnSpLocks/>
          </p:cNvCxnSpPr>
          <p:nvPr/>
        </p:nvCxnSpPr>
        <p:spPr>
          <a:xfrm flipH="1">
            <a:off x="8039100" y="5559664"/>
            <a:ext cx="6096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3B0274-B1F2-1E95-9D0C-8D5E1EC00394}"/>
                  </a:ext>
                </a:extLst>
              </p:cNvPr>
              <p:cNvSpPr txBox="1"/>
              <p:nvPr/>
            </p:nvSpPr>
            <p:spPr>
              <a:xfrm>
                <a:off x="2442499" y="5509511"/>
                <a:ext cx="37776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−1+10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sech</m:t>
                          </m:r>
                          <m: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⁡(10</m:t>
                          </m:r>
                          <m: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3B0274-B1F2-1E95-9D0C-8D5E1EC0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499" y="5509511"/>
                <a:ext cx="377769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114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EF8F-F86E-C78E-072B-D22B4728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8FC2F3-89DC-A287-79AA-0CF3D8A4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17D0CA-4296-732D-A876-A549CDFA595C}"/>
                  </a:ext>
                </a:extLst>
              </p:cNvPr>
              <p:cNvSpPr txBox="1"/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 Neue" panose="02000803000000090004" pitchFamily="2" charset="0"/>
                  </a:rPr>
                  <a:t>Stability criterion: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derive the system in respect to the state variables (Jacobian matrix)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evaluate at the equilibrium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find max eigenvalue(s)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Helvetica Neue" panose="02000803000000090004" pitchFamily="2" charset="0"/>
                  </a:rPr>
                  <a:t>If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stable,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Helvetica Neue" panose="02000803000000090004" pitchFamily="2" charset="0"/>
                  </a:rPr>
                  <a:t> unstable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5A7295-5D8A-6771-A96D-70680E1C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8" y="1752162"/>
                <a:ext cx="6596797" cy="2308324"/>
              </a:xfrm>
              <a:prstGeom prst="rect">
                <a:avLst/>
              </a:prstGeom>
              <a:blipFill>
                <a:blip r:embed="rId2"/>
                <a:stretch>
                  <a:fillRect l="-1479" t="-2111" r="-739" b="-44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7E1C1E-80A3-250D-A7A4-4C6CFC3D5DC4}"/>
              </a:ext>
            </a:extLst>
          </p:cNvPr>
          <p:cNvSpPr txBox="1"/>
          <p:nvPr/>
        </p:nvSpPr>
        <p:spPr>
          <a:xfrm>
            <a:off x="658654" y="4507239"/>
            <a:ext cx="10874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Helvetica Neue" panose="02000803000000090004" pitchFamily="2" charset="0"/>
                <a:ea typeface="Roboto Light" panose="02000000000000000000" pitchFamily="2" charset="0"/>
              </a:rPr>
              <a:t>Caution </a:t>
            </a:r>
          </a:p>
          <a:p>
            <a:pPr algn="ctr"/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This criteria can fail when at least on eigenvalue is 0. Other tools can be used to define stability. See end if curious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245FD0-E8D0-540F-F38A-BBF941C8A619}"/>
              </a:ext>
            </a:extLst>
          </p:cNvPr>
          <p:cNvSpPr txBox="1"/>
          <p:nvPr/>
        </p:nvSpPr>
        <p:spPr>
          <a:xfrm>
            <a:off x="2345377" y="5696168"/>
            <a:ext cx="7501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Hyperbolic equilibria: linearization succeeds</a:t>
            </a:r>
          </a:p>
          <a:p>
            <a:pPr algn="ctr"/>
            <a:r>
              <a:rPr lang="en-US" sz="2400" dirty="0">
                <a:latin typeface="Helvetica Neue" panose="02000803000000090004" pitchFamily="2" charset="0"/>
              </a:rPr>
              <a:t>Singular/critical points: linearization fails</a:t>
            </a:r>
          </a:p>
        </p:txBody>
      </p:sp>
    </p:spTree>
    <p:extLst>
      <p:ext uri="{BB962C8B-B14F-4D97-AF65-F5344CB8AC3E}">
        <p14:creationId xmlns:p14="http://schemas.microsoft.com/office/powerpoint/2010/main" val="926743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B2365-B063-8D7C-C1B8-67612705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line with a dotted line&#10;&#10;AI-generated content may be incorrect.">
            <a:extLst>
              <a:ext uri="{FF2B5EF4-FFF2-40B4-BE49-F238E27FC236}">
                <a16:creationId xmlns:a16="http://schemas.microsoft.com/office/drawing/2014/main" id="{B4A6E672-38A7-787A-DA03-4397611B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3"/>
            <a:ext cx="5103159" cy="3061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D4606A-8B18-E6BD-41C6-20D41E7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88237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B62B1-3349-EDC3-36B6-D5B7BA6D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EA1E92-04D7-4345-6CA7-DD2A4DB1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Topic summary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BFD07-ACEF-964E-59D9-5CFE2B50E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81" y="1512888"/>
            <a:ext cx="11555769" cy="424497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Why dynamical systems are bad for modelling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Introduce a baseline model of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Using bifurcations to describe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Separation of timescales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16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CA4F2-D255-E501-A495-10D768297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line with a dotted line&#10;&#10;AI-generated content may be incorrect.">
            <a:extLst>
              <a:ext uri="{FF2B5EF4-FFF2-40B4-BE49-F238E27FC236}">
                <a16:creationId xmlns:a16="http://schemas.microsoft.com/office/drawing/2014/main" id="{0A77793A-EF68-5644-117B-A23152AFC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3"/>
            <a:ext cx="5103159" cy="3061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D2E407-64D5-EF72-109B-74A24AC8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B010B4-4F18-9EA4-EA15-DC6F0ADD0344}"/>
              </a:ext>
            </a:extLst>
          </p:cNvPr>
          <p:cNvSpPr txBox="1"/>
          <p:nvPr/>
        </p:nvSpPr>
        <p:spPr>
          <a:xfrm>
            <a:off x="618565" y="1827209"/>
            <a:ext cx="531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What does this tell us about decision-making?</a:t>
            </a:r>
          </a:p>
        </p:txBody>
      </p:sp>
    </p:spTree>
    <p:extLst>
      <p:ext uri="{BB962C8B-B14F-4D97-AF65-F5344CB8AC3E}">
        <p14:creationId xmlns:p14="http://schemas.microsoft.com/office/powerpoint/2010/main" val="597909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line with a dotted line&#10;&#10;AI-generated content may be incorrect.">
            <a:extLst>
              <a:ext uri="{FF2B5EF4-FFF2-40B4-BE49-F238E27FC236}">
                <a16:creationId xmlns:a16="http://schemas.microsoft.com/office/drawing/2014/main" id="{70422677-84DC-6E6B-2BC5-7888EE34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3"/>
            <a:ext cx="5103159" cy="3061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01B9B2-9764-5FCE-54D3-71B1EE81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52846-ABFC-0C0D-3FA7-9A9D959B53AB}"/>
              </a:ext>
            </a:extLst>
          </p:cNvPr>
          <p:cNvSpPr txBox="1"/>
          <p:nvPr/>
        </p:nvSpPr>
        <p:spPr>
          <a:xfrm>
            <a:off x="1562169" y="1710858"/>
            <a:ext cx="371580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803000000090004" pitchFamily="2" charset="0"/>
              </a:rPr>
              <a:t>High attention u </a:t>
            </a:r>
            <a:r>
              <a:rPr lang="en-U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en-US" b="1" dirty="0">
                <a:solidFill>
                  <a:schemeClr val="bg1"/>
                </a:solidFill>
                <a:latin typeface="Helvetica Neue" panose="02000803000000090004" pitchFamily="2" charset="0"/>
              </a:rPr>
              <a:t> decision 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5E41E48-F3F7-912F-E5F0-F3E63727794C}"/>
              </a:ext>
            </a:extLst>
          </p:cNvPr>
          <p:cNvSpPr/>
          <p:nvPr/>
        </p:nvSpPr>
        <p:spPr>
          <a:xfrm rot="10800000">
            <a:off x="3776330" y="3032311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E1B657D-4F1C-1870-10AC-5B89295F0FA3}"/>
              </a:ext>
            </a:extLst>
          </p:cNvPr>
          <p:cNvSpPr/>
          <p:nvPr/>
        </p:nvSpPr>
        <p:spPr>
          <a:xfrm>
            <a:off x="3776329" y="3771900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BED592-A50B-CCB2-4ECF-955A53B14819}"/>
              </a:ext>
            </a:extLst>
          </p:cNvPr>
          <p:cNvSpPr txBox="1"/>
          <p:nvPr/>
        </p:nvSpPr>
        <p:spPr>
          <a:xfrm>
            <a:off x="1290374" y="5829755"/>
            <a:ext cx="961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In this case, multi-stability is associated with making decisions</a:t>
            </a:r>
          </a:p>
        </p:txBody>
      </p:sp>
    </p:spTree>
    <p:extLst>
      <p:ext uri="{BB962C8B-B14F-4D97-AF65-F5344CB8AC3E}">
        <p14:creationId xmlns:p14="http://schemas.microsoft.com/office/powerpoint/2010/main" val="3169859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AD267-7E2D-B5A4-1238-631EB35BA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line with a dotted line&#10;&#10;AI-generated content may be incorrect.">
            <a:extLst>
              <a:ext uri="{FF2B5EF4-FFF2-40B4-BE49-F238E27FC236}">
                <a16:creationId xmlns:a16="http://schemas.microsoft.com/office/drawing/2014/main" id="{A14026EB-89CC-B652-18AE-24C7FD14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3"/>
            <a:ext cx="5103159" cy="3061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C78046-8E92-BFD8-1347-1B74DC9B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7985E-7660-C965-B26B-DF3BC7CC57E7}"/>
              </a:ext>
            </a:extLst>
          </p:cNvPr>
          <p:cNvSpPr txBox="1"/>
          <p:nvPr/>
        </p:nvSpPr>
        <p:spPr>
          <a:xfrm>
            <a:off x="1562169" y="1710858"/>
            <a:ext cx="371580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803000000090004" pitchFamily="2" charset="0"/>
              </a:rPr>
              <a:t>High attention u </a:t>
            </a:r>
            <a:r>
              <a:rPr lang="en-U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en-US" b="1" dirty="0">
                <a:solidFill>
                  <a:schemeClr val="bg1"/>
                </a:solidFill>
                <a:latin typeface="Helvetica Neue" panose="02000803000000090004" pitchFamily="2" charset="0"/>
              </a:rPr>
              <a:t> decision 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D019AA3-3BD7-2BBA-CF3E-65E2B5133E6A}"/>
              </a:ext>
            </a:extLst>
          </p:cNvPr>
          <p:cNvSpPr/>
          <p:nvPr/>
        </p:nvSpPr>
        <p:spPr>
          <a:xfrm rot="10800000">
            <a:off x="3776330" y="3032311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8F915F5-F033-69DF-B5F2-BC7C4C60C67A}"/>
              </a:ext>
            </a:extLst>
          </p:cNvPr>
          <p:cNvSpPr/>
          <p:nvPr/>
        </p:nvSpPr>
        <p:spPr>
          <a:xfrm>
            <a:off x="3776329" y="3771900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246F34-61BE-6509-8A6D-EF3716E42291}"/>
                  </a:ext>
                </a:extLst>
              </p:cNvPr>
              <p:cNvSpPr txBox="1"/>
              <p:nvPr/>
            </p:nvSpPr>
            <p:spPr>
              <a:xfrm>
                <a:off x="7102289" y="2123893"/>
                <a:ext cx="4545106" cy="156966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Critical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 divides different “regimes” (number/stability of equilibria) of decision-making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246F34-61BE-6509-8A6D-EF3716E42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89" y="2123893"/>
                <a:ext cx="4545106" cy="1569660"/>
              </a:xfrm>
              <a:prstGeom prst="rect">
                <a:avLst/>
              </a:prstGeom>
              <a:blipFill>
                <a:blip r:embed="rId3"/>
                <a:stretch>
                  <a:fillRect l="-2011" t="-3101" r="-3485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2A87CA-9AD8-7D24-E94C-F7482ABD8A92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429000" y="2908723"/>
            <a:ext cx="3673289" cy="18515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B592EF-68FD-EF17-4A5C-2BD5C1983A7D}"/>
              </a:ext>
            </a:extLst>
          </p:cNvPr>
          <p:cNvSpPr txBox="1"/>
          <p:nvPr/>
        </p:nvSpPr>
        <p:spPr>
          <a:xfrm>
            <a:off x="7167284" y="4298594"/>
            <a:ext cx="42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Could it be otherwise?</a:t>
            </a:r>
          </a:p>
        </p:txBody>
      </p:sp>
    </p:spTree>
    <p:extLst>
      <p:ext uri="{BB962C8B-B14F-4D97-AF65-F5344CB8AC3E}">
        <p14:creationId xmlns:p14="http://schemas.microsoft.com/office/powerpoint/2010/main" val="2635213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14D74-D007-D047-3DD2-F05A0AE56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line with a dotted line&#10;&#10;AI-generated content may be incorrect.">
            <a:extLst>
              <a:ext uri="{FF2B5EF4-FFF2-40B4-BE49-F238E27FC236}">
                <a16:creationId xmlns:a16="http://schemas.microsoft.com/office/drawing/2014/main" id="{2E752D53-41C5-AD25-7866-BB5B09995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3"/>
            <a:ext cx="5103159" cy="3061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5B0D64-79A6-4DDE-4408-AE81B297C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F77226-94BD-6E1B-DDA0-50A9050399B3}"/>
                  </a:ext>
                </a:extLst>
              </p:cNvPr>
              <p:cNvSpPr txBox="1"/>
              <p:nvPr/>
            </p:nvSpPr>
            <p:spPr>
              <a:xfrm>
                <a:off x="0" y="5737422"/>
                <a:ext cx="12192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78206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Implicit function theorem: if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8206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rgbClr val="78206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>
                                <a:solidFill>
                                  <a:srgbClr val="7820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rgbClr val="78206E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>
                                <a:solidFill>
                                  <a:srgbClr val="78206E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rgbClr val="78206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rgbClr val="78206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1600" b="0" i="1" smtClean="0">
                        <a:solidFill>
                          <a:srgbClr val="78206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1600" i="1">
                        <a:solidFill>
                          <a:srgbClr val="78206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78206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78206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rgbClr val="78206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>
                            <a:solidFill>
                              <a:srgbClr val="78206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1" i="1">
                        <a:solidFill>
                          <a:srgbClr val="78206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78206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not singular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dirty="0">
                        <a:solidFill>
                          <a:srgbClr val="78206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1600" dirty="0">
                    <a:solidFill>
                      <a:srgbClr val="78206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≠0), then locally there is a differentiable function 𝜒(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78206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1600" dirty="0">
                    <a:solidFill>
                      <a:srgbClr val="78206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</a:t>
                </a:r>
                <a:r>
                  <a:rPr lang="en-US" sz="1600" b="1" dirty="0">
                    <a:solidFill>
                      <a:srgbClr val="78206E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rgbClr val="78206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rgbClr val="78206E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>
                            <a:solidFill>
                              <a:srgbClr val="78206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sz="1600" i="1" dirty="0">
                  <a:solidFill>
                    <a:srgbClr val="78206E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F77226-94BD-6E1B-DDA0-50A905039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7422"/>
                <a:ext cx="12192000" cy="338554"/>
              </a:xfrm>
              <a:prstGeom prst="rect">
                <a:avLst/>
              </a:prstGeom>
              <a:blipFill>
                <a:blip r:embed="rId4"/>
                <a:stretch>
                  <a:fillRect t="-8929" b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DE4A531-9641-464A-BF01-B033F493C0B7}"/>
              </a:ext>
            </a:extLst>
          </p:cNvPr>
          <p:cNvSpPr txBox="1"/>
          <p:nvPr/>
        </p:nvSpPr>
        <p:spPr>
          <a:xfrm>
            <a:off x="7167284" y="4298594"/>
            <a:ext cx="42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Could it be otherwise?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8D432-8860-EE06-AA0F-0757B2E0D691}"/>
              </a:ext>
            </a:extLst>
          </p:cNvPr>
          <p:cNvSpPr txBox="1"/>
          <p:nvPr/>
        </p:nvSpPr>
        <p:spPr>
          <a:xfrm>
            <a:off x="8812307" y="4933294"/>
            <a:ext cx="961466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803000000090004" pitchFamily="2" charset="0"/>
              </a:rPr>
              <a:t>No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0A5E3A9-D07D-AC15-B39A-795F89F8264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429000" y="2908723"/>
            <a:ext cx="3673289" cy="18515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9993E4-263E-5D66-4CB5-D2C5628AE715}"/>
                  </a:ext>
                </a:extLst>
              </p:cNvPr>
              <p:cNvSpPr txBox="1"/>
              <p:nvPr/>
            </p:nvSpPr>
            <p:spPr>
              <a:xfrm>
                <a:off x="7102289" y="2123893"/>
                <a:ext cx="4545106" cy="156966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Critical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 divides different “regimes” (number/stability of equilibria) of decision-making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9993E4-263E-5D66-4CB5-D2C5628AE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89" y="2123893"/>
                <a:ext cx="4545106" cy="1569660"/>
              </a:xfrm>
              <a:prstGeom prst="rect">
                <a:avLst/>
              </a:prstGeom>
              <a:blipFill>
                <a:blip r:embed="rId4"/>
                <a:stretch>
                  <a:fillRect l="-2011" t="-3101" r="-3485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350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F9A2-93F6-30AB-C46E-E2B2FC882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line with a dotted line&#10;&#10;AI-generated content may be incorrect.">
            <a:extLst>
              <a:ext uri="{FF2B5EF4-FFF2-40B4-BE49-F238E27FC236}">
                <a16:creationId xmlns:a16="http://schemas.microsoft.com/office/drawing/2014/main" id="{498C45EB-8384-612B-A2EB-85D4F618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3"/>
            <a:ext cx="5103159" cy="3061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8D92F3-A2AB-8D66-A59B-00D08B26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57353-725F-11A5-0EA2-E5A96917B44B}"/>
              </a:ext>
            </a:extLst>
          </p:cNvPr>
          <p:cNvSpPr txBox="1"/>
          <p:nvPr/>
        </p:nvSpPr>
        <p:spPr>
          <a:xfrm>
            <a:off x="7167284" y="4298594"/>
            <a:ext cx="42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Could it be otherwise?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27D9F6C-0272-626D-8BA0-6BC619173D09}"/>
              </a:ext>
            </a:extLst>
          </p:cNvPr>
          <p:cNvSpPr/>
          <p:nvPr/>
        </p:nvSpPr>
        <p:spPr>
          <a:xfrm>
            <a:off x="4441783" y="2422653"/>
            <a:ext cx="347931" cy="348062"/>
          </a:xfrm>
          <a:prstGeom prst="ellipse">
            <a:avLst/>
          </a:prstGeom>
          <a:solidFill>
            <a:schemeClr val="accent5">
              <a:lumMod val="75000"/>
              <a:alpha val="14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85C0C-EF3D-83B5-DA23-1264BC93EDAC}"/>
              </a:ext>
            </a:extLst>
          </p:cNvPr>
          <p:cNvSpPr txBox="1"/>
          <p:nvPr/>
        </p:nvSpPr>
        <p:spPr>
          <a:xfrm>
            <a:off x="942460" y="1368302"/>
            <a:ext cx="3673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803000000090004" pitchFamily="2" charset="0"/>
              </a:rPr>
              <a:t>Smooth </a:t>
            </a:r>
          </a:p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803000000090004" pitchFamily="2" charset="0"/>
              </a:rPr>
              <a:t>Will not split</a:t>
            </a:r>
          </a:p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803000000090004" pitchFamily="2" charset="0"/>
              </a:rPr>
              <a:t>Does not disappear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D77F7-23DD-88B8-AB0E-E4AD82A8F247}"/>
              </a:ext>
            </a:extLst>
          </p:cNvPr>
          <p:cNvSpPr txBox="1"/>
          <p:nvPr/>
        </p:nvSpPr>
        <p:spPr>
          <a:xfrm>
            <a:off x="8812307" y="4933294"/>
            <a:ext cx="961466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803000000090004" pitchFamily="2" charset="0"/>
              </a:rPr>
              <a:t>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EEFD73-1323-3953-45CF-68728D915A5A}"/>
              </a:ext>
            </a:extLst>
          </p:cNvPr>
          <p:cNvSpPr/>
          <p:nvPr/>
        </p:nvSpPr>
        <p:spPr>
          <a:xfrm>
            <a:off x="2119925" y="3442448"/>
            <a:ext cx="347931" cy="348062"/>
          </a:xfrm>
          <a:prstGeom prst="ellipse">
            <a:avLst/>
          </a:prstGeom>
          <a:solidFill>
            <a:schemeClr val="accent5">
              <a:lumMod val="75000"/>
              <a:alpha val="14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D44B67-EE24-C307-37C7-0ABDCC1C6DA7}"/>
                  </a:ext>
                </a:extLst>
              </p:cNvPr>
              <p:cNvSpPr txBox="1"/>
              <p:nvPr/>
            </p:nvSpPr>
            <p:spPr>
              <a:xfrm>
                <a:off x="0" y="5737422"/>
                <a:ext cx="1219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Implicit function theorem: if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16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not singular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dirty="0">
                        <a:solidFill>
                          <a:srgbClr val="78206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≠0), then locally there is a differentiable function 𝜒(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</a:t>
                </a:r>
                <a:r>
                  <a:rPr lang="en-US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(NB bifurcations can occur even for non singular Jacobians, ex Hopf, but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16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16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60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still holds)</a:t>
                </a:r>
                <a:endParaRPr lang="en-GB" sz="1600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D44B67-EE24-C307-37C7-0ABDCC1C6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7422"/>
                <a:ext cx="12192000" cy="584775"/>
              </a:xfrm>
              <a:prstGeom prst="rect">
                <a:avLst/>
              </a:prstGeom>
              <a:blipFill>
                <a:blip r:embed="rId4"/>
                <a:stretch>
                  <a:fillRect t="-5208" b="-114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D04B450-3F56-4625-5E34-DF56AB451C17}"/>
              </a:ext>
            </a:extLst>
          </p:cNvPr>
          <p:cNvSpPr txBox="1"/>
          <p:nvPr/>
        </p:nvSpPr>
        <p:spPr>
          <a:xfrm>
            <a:off x="4508664" y="1483028"/>
            <a:ext cx="259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8206E"/>
                </a:solidFill>
                <a:latin typeface="Helvetica Neue" panose="02000803000000090004" pitchFamily="2" charset="0"/>
              </a:rPr>
              <a:t>Hyperbolic equilibria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EFA177-C391-BDE9-783C-C197B05145A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29000" y="2908723"/>
            <a:ext cx="3673289" cy="18515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02081-DD45-0372-EA78-95EA91A7BD5E}"/>
                  </a:ext>
                </a:extLst>
              </p:cNvPr>
              <p:cNvSpPr txBox="1"/>
              <p:nvPr/>
            </p:nvSpPr>
            <p:spPr>
              <a:xfrm>
                <a:off x="7102289" y="2123893"/>
                <a:ext cx="4545106" cy="156966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Critical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 divides different “regimes” (number/stability of equilibria) of decision-making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02081-DD45-0372-EA78-95EA91A7B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89" y="2123893"/>
                <a:ext cx="4545106" cy="1569660"/>
              </a:xfrm>
              <a:prstGeom prst="rect">
                <a:avLst/>
              </a:prstGeom>
              <a:blipFill>
                <a:blip r:embed="rId5"/>
                <a:stretch>
                  <a:fillRect l="-2011" t="-3101" r="-3485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988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53CFB-0A4D-D7BA-1E79-2DD2DA68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line with a dotted line&#10;&#10;AI-generated content may be incorrect.">
            <a:extLst>
              <a:ext uri="{FF2B5EF4-FFF2-40B4-BE49-F238E27FC236}">
                <a16:creationId xmlns:a16="http://schemas.microsoft.com/office/drawing/2014/main" id="{32ED2A0B-9511-4D90-525C-BC26B047D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3"/>
            <a:ext cx="5103159" cy="3061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59235E-79A5-9480-3CDF-11CC1D4E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247DAB-4E35-DCB3-FDE5-C7141177598E}"/>
                  </a:ext>
                </a:extLst>
              </p:cNvPr>
              <p:cNvSpPr txBox="1"/>
              <p:nvPr/>
            </p:nvSpPr>
            <p:spPr>
              <a:xfrm>
                <a:off x="0" y="5737422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Implicit function theorem: if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600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16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not singular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dirty="0" smtClean="0">
                        <a:solidFill>
                          <a:srgbClr val="78206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≠0), then locally there is a differentiable function 𝜒(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1600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</a:t>
                </a:r>
                <a:r>
                  <a:rPr lang="en-US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sz="16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Numerical continuation techniques use this fact to draw bifurcation diagrams. Bifurcation/qualitative “counter-part” of time integration</a:t>
                </a:r>
              </a:p>
              <a:p>
                <a:pPr algn="ctr"/>
                <a:r>
                  <a:rPr lang="en-GB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bifurcationKit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Julia - </a:t>
                </a:r>
                <a:r>
                  <a:rPr lang="en-GB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matcont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Matlab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</a:t>
                </a:r>
                <a:r>
                  <a:rPr lang="en-GB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dynamica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Mathematica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247DAB-4E35-DCB3-FDE5-C71411775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7422"/>
                <a:ext cx="12192000" cy="830997"/>
              </a:xfrm>
              <a:prstGeom prst="rect">
                <a:avLst/>
              </a:prstGeom>
              <a:blipFill>
                <a:blip r:embed="rId4"/>
                <a:stretch>
                  <a:fillRect t="-3676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A4B2FC-9341-391B-41C5-612DF414542F}"/>
              </a:ext>
            </a:extLst>
          </p:cNvPr>
          <p:cNvSpPr txBox="1"/>
          <p:nvPr/>
        </p:nvSpPr>
        <p:spPr>
          <a:xfrm>
            <a:off x="7167284" y="4298594"/>
            <a:ext cx="42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Could it be otherwise?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8DE7E9B-0A81-1CE0-7773-61C076996193}"/>
              </a:ext>
            </a:extLst>
          </p:cNvPr>
          <p:cNvSpPr/>
          <p:nvPr/>
        </p:nvSpPr>
        <p:spPr>
          <a:xfrm>
            <a:off x="4441783" y="2422653"/>
            <a:ext cx="347931" cy="348062"/>
          </a:xfrm>
          <a:prstGeom prst="ellipse">
            <a:avLst/>
          </a:prstGeom>
          <a:solidFill>
            <a:schemeClr val="accent5">
              <a:lumMod val="75000"/>
              <a:alpha val="14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2DFB6-5BA7-9300-A2BB-727ACA69EA01}"/>
              </a:ext>
            </a:extLst>
          </p:cNvPr>
          <p:cNvSpPr txBox="1"/>
          <p:nvPr/>
        </p:nvSpPr>
        <p:spPr>
          <a:xfrm>
            <a:off x="8812307" y="4933294"/>
            <a:ext cx="961466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803000000090004" pitchFamily="2" charset="0"/>
              </a:rPr>
              <a:t>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AFDF5A-048F-7D55-0513-3C457B3DBFD6}"/>
              </a:ext>
            </a:extLst>
          </p:cNvPr>
          <p:cNvSpPr/>
          <p:nvPr/>
        </p:nvSpPr>
        <p:spPr>
          <a:xfrm>
            <a:off x="2119925" y="3442448"/>
            <a:ext cx="347931" cy="348062"/>
          </a:xfrm>
          <a:prstGeom prst="ellipse">
            <a:avLst/>
          </a:prstGeom>
          <a:solidFill>
            <a:schemeClr val="accent5">
              <a:lumMod val="75000"/>
              <a:alpha val="14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046C3-7269-F3F5-60AF-09B307447788}"/>
              </a:ext>
            </a:extLst>
          </p:cNvPr>
          <p:cNvSpPr txBox="1"/>
          <p:nvPr/>
        </p:nvSpPr>
        <p:spPr>
          <a:xfrm>
            <a:off x="942460" y="1368302"/>
            <a:ext cx="3673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803000000090004" pitchFamily="2" charset="0"/>
              </a:rPr>
              <a:t>Smooth </a:t>
            </a:r>
          </a:p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803000000090004" pitchFamily="2" charset="0"/>
              </a:rPr>
              <a:t>Will not split</a:t>
            </a:r>
          </a:p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803000000090004" pitchFamily="2" charset="0"/>
              </a:rPr>
              <a:t>Does not disappear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5F5FD-8594-C0E2-1E40-CEA2834F6F3F}"/>
              </a:ext>
            </a:extLst>
          </p:cNvPr>
          <p:cNvSpPr txBox="1"/>
          <p:nvPr/>
        </p:nvSpPr>
        <p:spPr>
          <a:xfrm>
            <a:off x="4508664" y="1483028"/>
            <a:ext cx="259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8206E"/>
                </a:solidFill>
                <a:latin typeface="Helvetica Neue" panose="02000803000000090004" pitchFamily="2" charset="0"/>
              </a:rPr>
              <a:t>Hyperbolic equilibria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F2E445-90E4-3EAE-4903-74307CD21E5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29000" y="2908723"/>
            <a:ext cx="3673289" cy="18515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A92121-EFE0-31F3-D713-DFEB92C40E8F}"/>
                  </a:ext>
                </a:extLst>
              </p:cNvPr>
              <p:cNvSpPr txBox="1"/>
              <p:nvPr/>
            </p:nvSpPr>
            <p:spPr>
              <a:xfrm>
                <a:off x="7102289" y="2123893"/>
                <a:ext cx="4545106" cy="156966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Critical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 divides different “regimes” (number/stability of equilibria) of decision-making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A92121-EFE0-31F3-D713-DFEB92C4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89" y="2123893"/>
                <a:ext cx="4545106" cy="1569660"/>
              </a:xfrm>
              <a:prstGeom prst="rect">
                <a:avLst/>
              </a:prstGeom>
              <a:blipFill>
                <a:blip r:embed="rId5"/>
                <a:stretch>
                  <a:fillRect l="-2011" t="-3101" r="-3485" b="-7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548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A932B-2631-A703-2F36-9B9AECF3B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line with a dotted line&#10;&#10;AI-generated content may be incorrect.">
            <a:extLst>
              <a:ext uri="{FF2B5EF4-FFF2-40B4-BE49-F238E27FC236}">
                <a16:creationId xmlns:a16="http://schemas.microsoft.com/office/drawing/2014/main" id="{418FAFF1-FF07-D435-4385-CF880A37C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" y="2333063"/>
            <a:ext cx="5103159" cy="30618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F470F1-7D2E-7399-C3A7-6EBD4CB9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Bifurcation diagrams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D3564-E7D8-9610-4170-8BB862EAFC48}"/>
              </a:ext>
            </a:extLst>
          </p:cNvPr>
          <p:cNvSpPr txBox="1"/>
          <p:nvPr/>
        </p:nvSpPr>
        <p:spPr>
          <a:xfrm>
            <a:off x="7167284" y="4298594"/>
            <a:ext cx="42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Could it be otherwise?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C189878-D5A2-F729-022C-A618131F63A1}"/>
              </a:ext>
            </a:extLst>
          </p:cNvPr>
          <p:cNvSpPr/>
          <p:nvPr/>
        </p:nvSpPr>
        <p:spPr>
          <a:xfrm>
            <a:off x="4441783" y="2422653"/>
            <a:ext cx="347931" cy="348062"/>
          </a:xfrm>
          <a:prstGeom prst="ellipse">
            <a:avLst/>
          </a:prstGeom>
          <a:solidFill>
            <a:schemeClr val="accent5">
              <a:lumMod val="75000"/>
              <a:alpha val="14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6C6AD-6E9D-0329-E63A-AA2369B74BD4}"/>
              </a:ext>
            </a:extLst>
          </p:cNvPr>
          <p:cNvSpPr txBox="1"/>
          <p:nvPr/>
        </p:nvSpPr>
        <p:spPr>
          <a:xfrm>
            <a:off x="8812307" y="4933294"/>
            <a:ext cx="961466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803000000090004" pitchFamily="2" charset="0"/>
              </a:rPr>
              <a:t>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D6EA8E-8A73-ACBB-2334-0445680E180E}"/>
              </a:ext>
            </a:extLst>
          </p:cNvPr>
          <p:cNvSpPr/>
          <p:nvPr/>
        </p:nvSpPr>
        <p:spPr>
          <a:xfrm>
            <a:off x="2119925" y="3442448"/>
            <a:ext cx="347931" cy="348062"/>
          </a:xfrm>
          <a:prstGeom prst="ellipse">
            <a:avLst/>
          </a:prstGeom>
          <a:solidFill>
            <a:schemeClr val="accent5">
              <a:lumMod val="75000"/>
              <a:alpha val="14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B6382-541A-35AB-7A61-D0E1C9FEA06C}"/>
              </a:ext>
            </a:extLst>
          </p:cNvPr>
          <p:cNvSpPr txBox="1"/>
          <p:nvPr/>
        </p:nvSpPr>
        <p:spPr>
          <a:xfrm>
            <a:off x="942460" y="1368302"/>
            <a:ext cx="3673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803000000090004" pitchFamily="2" charset="0"/>
              </a:rPr>
              <a:t>Smooth </a:t>
            </a:r>
          </a:p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803000000090004" pitchFamily="2" charset="0"/>
              </a:rPr>
              <a:t>Will not split</a:t>
            </a:r>
          </a:p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803000000090004" pitchFamily="2" charset="0"/>
              </a:rPr>
              <a:t>Does not disappear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E8E74-7828-A83C-E896-77F1D2BD94A7}"/>
              </a:ext>
            </a:extLst>
          </p:cNvPr>
          <p:cNvSpPr txBox="1"/>
          <p:nvPr/>
        </p:nvSpPr>
        <p:spPr>
          <a:xfrm>
            <a:off x="4508664" y="1483028"/>
            <a:ext cx="2593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8206E"/>
                </a:solidFill>
                <a:latin typeface="Helvetica Neue" panose="02000803000000090004" pitchFamily="2" charset="0"/>
              </a:rPr>
              <a:t>Hyperbolic equilibria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4D0EE5-3BE2-CB5F-19C9-23AA7106020F}"/>
                  </a:ext>
                </a:extLst>
              </p:cNvPr>
              <p:cNvSpPr txBox="1"/>
              <p:nvPr/>
            </p:nvSpPr>
            <p:spPr>
              <a:xfrm>
                <a:off x="7102289" y="2123893"/>
                <a:ext cx="4251512" cy="193899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Critical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Helvetica Neue" panose="02000803000000090004" pitchFamily="2" charset="0"/>
                  </a:rPr>
                  <a:t> divides different “regimes” (number/stability of equilibria) of decision-making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D9D86C-B1E2-2FBC-D40A-A04C16750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89" y="2123893"/>
                <a:ext cx="4251512" cy="1938992"/>
              </a:xfrm>
              <a:prstGeom prst="rect">
                <a:avLst/>
              </a:prstGeom>
              <a:blipFill>
                <a:blip r:embed="rId5"/>
                <a:stretch>
                  <a:fillRect t="-2516" r="-1719" b="-6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A39F42-9218-351A-90DF-DF9A803D1B3C}"/>
              </a:ext>
            </a:extLst>
          </p:cNvPr>
          <p:cNvCxnSpPr>
            <a:cxnSpLocks/>
          </p:cNvCxnSpPr>
          <p:nvPr/>
        </p:nvCxnSpPr>
        <p:spPr>
          <a:xfrm flipH="1">
            <a:off x="3429000" y="3093389"/>
            <a:ext cx="3673289" cy="16668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0CC8FE-F742-9E44-0057-47C2223C1FCA}"/>
              </a:ext>
            </a:extLst>
          </p:cNvPr>
          <p:cNvSpPr txBox="1"/>
          <p:nvPr/>
        </p:nvSpPr>
        <p:spPr>
          <a:xfrm>
            <a:off x="1672856" y="6031210"/>
            <a:ext cx="884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In what/how many ways can equilibria branches change?</a:t>
            </a:r>
          </a:p>
        </p:txBody>
      </p:sp>
    </p:spTree>
    <p:extLst>
      <p:ext uri="{BB962C8B-B14F-4D97-AF65-F5344CB8AC3E}">
        <p14:creationId xmlns:p14="http://schemas.microsoft.com/office/powerpoint/2010/main" val="696546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56B8-EFB2-43D7-6A7A-8C7F6F67D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812EF0-1E60-EF84-D24C-F5F1E346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5F1C3-547C-C5B4-E482-F4C0A2EC504E}"/>
              </a:ext>
            </a:extLst>
          </p:cNvPr>
          <p:cNvSpPr txBox="1"/>
          <p:nvPr/>
        </p:nvSpPr>
        <p:spPr>
          <a:xfrm>
            <a:off x="0" y="82251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At the critical point, the bifurcation diagram will have specific shapes resembling a </a:t>
            </a:r>
            <a:r>
              <a:rPr lang="en-GB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normal form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these are the elementary bifurcations. </a:t>
            </a:r>
            <a:endParaRPr lang="en-GB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828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A7D5-BCBF-F5B5-BCFC-407CF1AD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158D25-B5B2-73FE-F2AE-18181785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300E58-D709-8334-0567-3720DEAD9E97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300E58-D709-8334-0567-3720DEAD9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2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77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A4B24-FEDA-9BDD-1A55-EF9ADCBA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451862-0CB8-2188-8D6D-C1A19BE8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pic>
        <p:nvPicPr>
          <p:cNvPr id="2" name="Picture 1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A0C52814-5DF8-F7CC-7AD0-44C2AE2BC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2060266"/>
            <a:ext cx="3072453" cy="184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572541-4094-6CA9-5DE2-EB2BE5572CE6}"/>
                  </a:ext>
                </a:extLst>
              </p:cNvPr>
              <p:cNvSpPr txBox="1"/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572541-4094-6CA9-5DE2-EB2BE5572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blipFill>
                <a:blip r:embed="rId3"/>
                <a:stretch>
                  <a:fillRect l="-466" t="-2174" r="-18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4D89B8AC-3903-1F23-B48B-2A417CB63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17" y="2060266"/>
            <a:ext cx="1651991" cy="1651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7758CA-7427-7623-40FC-6C929D1ED91D}"/>
              </a:ext>
            </a:extLst>
          </p:cNvPr>
          <p:cNvSpPr txBox="1"/>
          <p:nvPr/>
        </p:nvSpPr>
        <p:spPr>
          <a:xfrm>
            <a:off x="1271321" y="177047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Saddle node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DE3172-05A4-D920-0B95-8BF7207CC2F6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DE3172-05A4-D920-0B95-8BF7207CC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5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9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51CD6-6079-1345-8584-0FC1FBD05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C4215B-58E1-0557-4631-3B739DE4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Topic summary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18FEA-FA48-1EF0-9078-61FA4940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81" y="1512888"/>
            <a:ext cx="11555769" cy="424497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Why dynamical systems are bad for modelling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Introduce a baseline model of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Using bifurcations to describe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Separation of timescales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Very brief introduction to symmetries in dynamical systems and their importance for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3778982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9C13B-BF3D-22CF-B22D-B03347DD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293348-DE6F-B381-457D-1DEDDA3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pic>
        <p:nvPicPr>
          <p:cNvPr id="2" name="Picture 1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9B3C3774-E1E9-D08C-01CC-8C057FBC2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2060266"/>
            <a:ext cx="3072453" cy="184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2F64AC-361F-FA3C-34BB-691845CC9606}"/>
                  </a:ext>
                </a:extLst>
              </p:cNvPr>
              <p:cNvSpPr txBox="1"/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2F64AC-361F-FA3C-34BB-691845CC9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blipFill>
                <a:blip r:embed="rId3"/>
                <a:stretch>
                  <a:fillRect l="-466" t="-2174" r="-18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BDA699D5-9ADD-5532-095D-CFBD1886C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17" y="2060266"/>
            <a:ext cx="1651991" cy="1651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8678BB-6445-4DA0-F524-B5BA693FAEB7}"/>
              </a:ext>
            </a:extLst>
          </p:cNvPr>
          <p:cNvSpPr txBox="1"/>
          <p:nvPr/>
        </p:nvSpPr>
        <p:spPr>
          <a:xfrm>
            <a:off x="1271321" y="177047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Saddle node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AFDC54-BAC2-06D4-6122-00D489BDAD19}"/>
                  </a:ext>
                </a:extLst>
              </p:cNvPr>
              <p:cNvSpPr txBox="1"/>
              <p:nvPr/>
            </p:nvSpPr>
            <p:spPr>
              <a:xfrm>
                <a:off x="6913227" y="2071053"/>
                <a:ext cx="266107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For the shown graph:</a:t>
                </a:r>
              </a:p>
              <a:p>
                <a:pPr marL="342900" indent="-342900"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Helvetica Neue" panose="02000803000000090004" pitchFamily="2" charset="0"/>
                </a:endParaRPr>
              </a:p>
              <a:p>
                <a:pPr marL="342900" indent="-342900">
                  <a:buFontTx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  <a:p>
                <a:pPr marL="342900" indent="-342900">
                  <a:buFontTx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Helvetica Neue" panose="02000803000000090004" pitchFamily="2" charset="0"/>
                </a:endParaRPr>
              </a:p>
              <a:p>
                <a:pPr marL="342900" indent="-342900"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AFDC54-BAC2-06D4-6122-00D489BDA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227" y="2071053"/>
                <a:ext cx="2661079" cy="1477328"/>
              </a:xfrm>
              <a:prstGeom prst="rect">
                <a:avLst/>
              </a:prstGeom>
              <a:blipFill>
                <a:blip r:embed="rId5"/>
                <a:stretch>
                  <a:fillRect l="-1831" t="-2479" b="-5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F8FB63-7E58-2D0D-CC6A-90465DEC00BE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F8FB63-7E58-2D0D-CC6A-90465DEC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6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821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A23DA-A15C-CC31-4C72-A8D60BBF9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326D2C-40E7-80C2-BAE4-463F41CB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pic>
        <p:nvPicPr>
          <p:cNvPr id="2" name="Picture 1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7BD7531A-867E-5C93-5161-5E30C27A5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2060266"/>
            <a:ext cx="3072453" cy="184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4049F0-942C-2765-5935-BA2AD3783598}"/>
                  </a:ext>
                </a:extLst>
              </p:cNvPr>
              <p:cNvSpPr txBox="1"/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4049F0-942C-2765-5935-BA2AD3783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blipFill>
                <a:blip r:embed="rId3"/>
                <a:stretch>
                  <a:fillRect l="-466" t="-2174" r="-18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0142AEE0-05BC-6041-FF6A-7B5AD103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17" y="2060266"/>
            <a:ext cx="1651991" cy="1651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8DB55A-0936-5FB4-2D5E-DC707649F035}"/>
              </a:ext>
            </a:extLst>
          </p:cNvPr>
          <p:cNvSpPr txBox="1"/>
          <p:nvPr/>
        </p:nvSpPr>
        <p:spPr>
          <a:xfrm>
            <a:off x="1271321" y="177047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Saddle node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37E73-0648-7124-5E86-6512CC21D17D}"/>
                  </a:ext>
                </a:extLst>
              </p:cNvPr>
              <p:cNvSpPr txBox="1"/>
              <p:nvPr/>
            </p:nvSpPr>
            <p:spPr>
              <a:xfrm>
                <a:off x="6913227" y="2071053"/>
                <a:ext cx="266107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" panose="02000803000000090004" pitchFamily="2" charset="0"/>
                  </a:rPr>
                  <a:t>For the shown graph:</a:t>
                </a:r>
              </a:p>
              <a:p>
                <a:pPr marL="342900" indent="-342900"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6">
                      <a:lumMod val="75000"/>
                    </a:schemeClr>
                  </a:solidFill>
                  <a:latin typeface="Helvetica Neue" panose="02000803000000090004" pitchFamily="2" charset="0"/>
                </a:endParaRPr>
              </a:p>
              <a:p>
                <a:pPr marL="342900" indent="-342900">
                  <a:buFontTx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Helvetica Neue" panose="02000803000000090004" pitchFamily="2" charset="0"/>
                </a:endParaRPr>
              </a:p>
              <a:p>
                <a:pPr marL="342900" indent="-342900">
                  <a:buFontTx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Helvetica Neue" panose="02000803000000090004" pitchFamily="2" charset="0"/>
                </a:endParaRPr>
              </a:p>
              <a:p>
                <a:pPr marL="342900" indent="-342900"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Helvetica Neue" panose="02000803000000090004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37E73-0648-7124-5E86-6512CC21D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227" y="2071053"/>
                <a:ext cx="2661079" cy="1477328"/>
              </a:xfrm>
              <a:prstGeom prst="rect">
                <a:avLst/>
              </a:prstGeom>
              <a:blipFill>
                <a:blip r:embed="rId5"/>
                <a:stretch>
                  <a:fillRect l="-1831" t="-2479" b="-53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6AEA0-4530-19C0-889F-B0BF5E1BF8A5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6AEA0-4530-19C0-889F-B0BF5E1BF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6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469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4EAA-245B-27DE-7446-886D9C4F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63B127-2AF4-6853-3FD5-9DB9FBBC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pic>
        <p:nvPicPr>
          <p:cNvPr id="2" name="Picture 1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E188B185-1C2A-3CCD-8EF7-23B071D91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2060266"/>
            <a:ext cx="3072453" cy="184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822515-15A0-462F-B88F-416488BEA46B}"/>
                  </a:ext>
                </a:extLst>
              </p:cNvPr>
              <p:cNvSpPr txBox="1"/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1AEAFD-1E4A-56B8-5480-A0A6F1FC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blipFill>
                <a:blip r:embed="rId3"/>
                <a:stretch>
                  <a:fillRect l="-466" t="-2174" r="-18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4FABAF0-950A-2854-9C5B-E8EFFBF377ED}"/>
              </a:ext>
            </a:extLst>
          </p:cNvPr>
          <p:cNvSpPr txBox="1"/>
          <p:nvPr/>
        </p:nvSpPr>
        <p:spPr>
          <a:xfrm>
            <a:off x="1271321" y="177047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Saddle node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9D01C6-F95D-A5A0-7244-B66D079BD388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9D01C6-F95D-A5A0-7244-B66D079B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4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8E6F37-6523-B354-01B3-8F338DC61590}"/>
                  </a:ext>
                </a:extLst>
              </p:cNvPr>
              <p:cNvSpPr txBox="1"/>
              <p:nvPr/>
            </p:nvSpPr>
            <p:spPr>
              <a:xfrm>
                <a:off x="8084776" y="3765284"/>
                <a:ext cx="1283749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8E6F37-6523-B354-01B3-8F338DC61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776" y="3765284"/>
                <a:ext cx="1283749" cy="5841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8284B9-26FE-07F3-D367-5D4A671740DD}"/>
                  </a:ext>
                </a:extLst>
              </p:cNvPr>
              <p:cNvSpPr txBox="1"/>
              <p:nvPr/>
            </p:nvSpPr>
            <p:spPr>
              <a:xfrm>
                <a:off x="6198826" y="3723454"/>
                <a:ext cx="1381467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8284B9-26FE-07F3-D367-5D4A67174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6" y="3723454"/>
                <a:ext cx="1381467" cy="572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70EC7F-B565-DAEA-AE0D-76E7E8176D04}"/>
                  </a:ext>
                </a:extLst>
              </p:cNvPr>
              <p:cNvSpPr txBox="1"/>
              <p:nvPr/>
            </p:nvSpPr>
            <p:spPr>
              <a:xfrm>
                <a:off x="9873008" y="3741022"/>
                <a:ext cx="1274131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70EC7F-B565-DAEA-AE0D-76E7E817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008" y="3741022"/>
                <a:ext cx="1274131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A90E5D2-7284-052A-3324-6F9AFD867286}"/>
              </a:ext>
            </a:extLst>
          </p:cNvPr>
          <p:cNvSpPr txBox="1"/>
          <p:nvPr/>
        </p:nvSpPr>
        <p:spPr>
          <a:xfrm>
            <a:off x="5997342" y="2751315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Defining conditions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737AB-6217-0DFD-13C9-72E8E37DB8BB}"/>
              </a:ext>
            </a:extLst>
          </p:cNvPr>
          <p:cNvSpPr txBox="1"/>
          <p:nvPr/>
        </p:nvSpPr>
        <p:spPr>
          <a:xfrm>
            <a:off x="5812040" y="383445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8745F-B9EF-DAC9-2ACF-CF30D1A103C2}"/>
              </a:ext>
            </a:extLst>
          </p:cNvPr>
          <p:cNvSpPr txBox="1"/>
          <p:nvPr/>
        </p:nvSpPr>
        <p:spPr>
          <a:xfrm>
            <a:off x="7639244" y="382511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ED70C-2D0A-97F7-42DF-6D29E371CEF6}"/>
              </a:ext>
            </a:extLst>
          </p:cNvPr>
          <p:cNvSpPr txBox="1"/>
          <p:nvPr/>
        </p:nvSpPr>
        <p:spPr>
          <a:xfrm>
            <a:off x="9467022" y="382511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c)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92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F324A-00E6-7918-11EA-33BA170E3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2CF1-4BDD-8D41-9AF5-F2380982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pic>
        <p:nvPicPr>
          <p:cNvPr id="2" name="Picture 1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0FD6F735-1C3C-B17B-C217-2CDCD60AE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2060266"/>
            <a:ext cx="3072453" cy="184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1C4C9C-0B2E-5A83-624B-6B26AF0AB0B5}"/>
                  </a:ext>
                </a:extLst>
              </p:cNvPr>
              <p:cNvSpPr txBox="1"/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1AEAFD-1E4A-56B8-5480-A0A6F1FC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blipFill>
                <a:blip r:embed="rId3"/>
                <a:stretch>
                  <a:fillRect l="-466" t="-2174" r="-18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21B508E-B760-44C0-8670-1A3978AA7D6D}"/>
              </a:ext>
            </a:extLst>
          </p:cNvPr>
          <p:cNvSpPr txBox="1"/>
          <p:nvPr/>
        </p:nvSpPr>
        <p:spPr>
          <a:xfrm>
            <a:off x="1271321" y="177047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Saddle node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5DCF2-ABC8-DD46-5116-61B8A7973549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5DCF2-ABC8-DD46-5116-61B8A7973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4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19E65A-D158-7191-A367-328388A09EDF}"/>
                  </a:ext>
                </a:extLst>
              </p:cNvPr>
              <p:cNvSpPr txBox="1"/>
              <p:nvPr/>
            </p:nvSpPr>
            <p:spPr>
              <a:xfrm>
                <a:off x="8084776" y="3765284"/>
                <a:ext cx="1283749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19E65A-D158-7191-A367-328388A09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776" y="3765284"/>
                <a:ext cx="1283749" cy="5841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1C14B9-26AC-8CE1-258E-87DDEBF30C40}"/>
                  </a:ext>
                </a:extLst>
              </p:cNvPr>
              <p:cNvSpPr txBox="1"/>
              <p:nvPr/>
            </p:nvSpPr>
            <p:spPr>
              <a:xfrm>
                <a:off x="6198826" y="3723454"/>
                <a:ext cx="1381467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1C14B9-26AC-8CE1-258E-87DDEBF30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6" y="3723454"/>
                <a:ext cx="1381467" cy="572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3205B6-F340-FC11-1B1E-1BF559C7658C}"/>
                  </a:ext>
                </a:extLst>
              </p:cNvPr>
              <p:cNvSpPr txBox="1"/>
              <p:nvPr/>
            </p:nvSpPr>
            <p:spPr>
              <a:xfrm>
                <a:off x="9873008" y="3741022"/>
                <a:ext cx="1274131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3205B6-F340-FC11-1B1E-1BF559C7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008" y="3741022"/>
                <a:ext cx="1274131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478695E-AFCC-FBA7-BEA8-315FDA27E13E}"/>
              </a:ext>
            </a:extLst>
          </p:cNvPr>
          <p:cNvSpPr txBox="1"/>
          <p:nvPr/>
        </p:nvSpPr>
        <p:spPr>
          <a:xfrm>
            <a:off x="5997342" y="2751315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Defining conditions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35CB0-6AE1-09F7-90FD-28EDA0F6F378}"/>
              </a:ext>
            </a:extLst>
          </p:cNvPr>
          <p:cNvSpPr txBox="1"/>
          <p:nvPr/>
        </p:nvSpPr>
        <p:spPr>
          <a:xfrm>
            <a:off x="5812040" y="383445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610BC-A418-E75D-A528-33BAFCBFAD8A}"/>
              </a:ext>
            </a:extLst>
          </p:cNvPr>
          <p:cNvSpPr txBox="1"/>
          <p:nvPr/>
        </p:nvSpPr>
        <p:spPr>
          <a:xfrm>
            <a:off x="7639244" y="382511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10728-0CB7-ABB6-C999-179383C05C87}"/>
              </a:ext>
            </a:extLst>
          </p:cNvPr>
          <p:cNvSpPr txBox="1"/>
          <p:nvPr/>
        </p:nvSpPr>
        <p:spPr>
          <a:xfrm>
            <a:off x="9467022" y="382511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c)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60255-FDBF-87AA-FB4D-5F20D2D6DD32}"/>
              </a:ext>
            </a:extLst>
          </p:cNvPr>
          <p:cNvSpPr txBox="1"/>
          <p:nvPr/>
        </p:nvSpPr>
        <p:spPr>
          <a:xfrm>
            <a:off x="8891499" y="2184854"/>
            <a:ext cx="3072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Which defining condition is shared among all one-dimensional elementary bifurcations?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9755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8AD0-CAD6-F56D-6BA1-9FDCFA64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571FDE-3F9B-2738-9D31-B8D52555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pic>
        <p:nvPicPr>
          <p:cNvPr id="2" name="Picture 1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8C414FC6-CD86-E63D-07AA-B8AE2E782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2060266"/>
            <a:ext cx="3072453" cy="184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306FDC-0353-8DCB-17F5-69F3E4A08779}"/>
                  </a:ext>
                </a:extLst>
              </p:cNvPr>
              <p:cNvSpPr txBox="1"/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1AEAFD-1E4A-56B8-5480-A0A6F1FC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blipFill>
                <a:blip r:embed="rId3"/>
                <a:stretch>
                  <a:fillRect l="-466" t="-2174" r="-18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45A4BD-5EE9-42EB-E554-E820840B3DA5}"/>
              </a:ext>
            </a:extLst>
          </p:cNvPr>
          <p:cNvSpPr txBox="1"/>
          <p:nvPr/>
        </p:nvSpPr>
        <p:spPr>
          <a:xfrm>
            <a:off x="1271321" y="177047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Saddle node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DC746F-58A0-97A2-E20F-05147256B5B1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well: 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DC746F-58A0-97A2-E20F-05147256B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4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DA457E-7508-3A6B-9742-0FFB116EF2FA}"/>
                  </a:ext>
                </a:extLst>
              </p:cNvPr>
              <p:cNvSpPr txBox="1"/>
              <p:nvPr/>
            </p:nvSpPr>
            <p:spPr>
              <a:xfrm>
                <a:off x="8084776" y="3765284"/>
                <a:ext cx="1283749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DA457E-7508-3A6B-9742-0FFB116EF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776" y="3765284"/>
                <a:ext cx="1283749" cy="5841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0522F1-95E5-3936-9E89-92B6028E6797}"/>
                  </a:ext>
                </a:extLst>
              </p:cNvPr>
              <p:cNvSpPr txBox="1"/>
              <p:nvPr/>
            </p:nvSpPr>
            <p:spPr>
              <a:xfrm>
                <a:off x="6198826" y="3723454"/>
                <a:ext cx="1381467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0522F1-95E5-3936-9E89-92B6028E6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26" y="3723454"/>
                <a:ext cx="1381467" cy="572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0D9BD-33CC-FE90-3B7B-ABC6BD18290C}"/>
                  </a:ext>
                </a:extLst>
              </p:cNvPr>
              <p:cNvSpPr txBox="1"/>
              <p:nvPr/>
            </p:nvSpPr>
            <p:spPr>
              <a:xfrm>
                <a:off x="9873008" y="3741022"/>
                <a:ext cx="1274131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GB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40D9BD-33CC-FE90-3B7B-ABC6BD182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008" y="3741022"/>
                <a:ext cx="1274131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23E8EBC-6F9D-9806-ADF8-48B47C82B011}"/>
              </a:ext>
            </a:extLst>
          </p:cNvPr>
          <p:cNvSpPr txBox="1"/>
          <p:nvPr/>
        </p:nvSpPr>
        <p:spPr>
          <a:xfrm>
            <a:off x="5997342" y="2751315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Defining conditions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60A00-CCAA-3572-93DF-CD40FC4E4D6A}"/>
              </a:ext>
            </a:extLst>
          </p:cNvPr>
          <p:cNvSpPr txBox="1"/>
          <p:nvPr/>
        </p:nvSpPr>
        <p:spPr>
          <a:xfrm>
            <a:off x="5812040" y="383445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a)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4FEBF-04C8-CF8B-97AE-FB9697AE7D91}"/>
              </a:ext>
            </a:extLst>
          </p:cNvPr>
          <p:cNvSpPr txBox="1"/>
          <p:nvPr/>
        </p:nvSpPr>
        <p:spPr>
          <a:xfrm>
            <a:off x="7639244" y="382511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b)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7E580-C9B8-6ED0-2CA4-3E1910BA6D19}"/>
              </a:ext>
            </a:extLst>
          </p:cNvPr>
          <p:cNvSpPr txBox="1"/>
          <p:nvPr/>
        </p:nvSpPr>
        <p:spPr>
          <a:xfrm>
            <a:off x="9467022" y="382511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c)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6E083F-7B2E-FEF7-71CF-D1AEE316828C}"/>
              </a:ext>
            </a:extLst>
          </p:cNvPr>
          <p:cNvSpPr txBox="1"/>
          <p:nvPr/>
        </p:nvSpPr>
        <p:spPr>
          <a:xfrm>
            <a:off x="6889559" y="4863091"/>
            <a:ext cx="401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Condition for being a critical point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DA48F-547E-5D78-7603-DF65D136A065}"/>
              </a:ext>
            </a:extLst>
          </p:cNvPr>
          <p:cNvSpPr txBox="1"/>
          <p:nvPr/>
        </p:nvSpPr>
        <p:spPr>
          <a:xfrm>
            <a:off x="8891499" y="2184854"/>
            <a:ext cx="3072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Which defining condition is shared among all one-dimensional elementary bifurcations?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06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2194-3ACF-BC06-5D44-1D2C01E1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6539A9-13C1-AA63-A7AE-1875CEF4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pic>
        <p:nvPicPr>
          <p:cNvPr id="2" name="Picture 1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FC458D6D-EA8F-997B-2C62-E72A45580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2060266"/>
            <a:ext cx="3072453" cy="184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660760-08A7-28D9-D076-1791910FA5B7}"/>
                  </a:ext>
                </a:extLst>
              </p:cNvPr>
              <p:cNvSpPr txBox="1"/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660760-08A7-28D9-D076-1791910FA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blipFill>
                <a:blip r:embed="rId3"/>
                <a:stretch>
                  <a:fillRect l="-466" t="-2174" r="-18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CF9D68A1-EE2D-A77A-B622-A27B8B9C1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17" y="2060266"/>
            <a:ext cx="1651991" cy="1651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3E8E0-5345-C2DF-C1A3-41C528C27E39}"/>
              </a:ext>
            </a:extLst>
          </p:cNvPr>
          <p:cNvSpPr txBox="1"/>
          <p:nvPr/>
        </p:nvSpPr>
        <p:spPr>
          <a:xfrm>
            <a:off x="1271321" y="177047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Saddle node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12" name="Picture 11" descr="A line graph with dotted lines&#10;&#10;AI-generated content may be incorrect.">
            <a:extLst>
              <a:ext uri="{FF2B5EF4-FFF2-40B4-BE49-F238E27FC236}">
                <a16:creationId xmlns:a16="http://schemas.microsoft.com/office/drawing/2014/main" id="{85DB1813-733F-078B-E8E8-79054EAC6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4530259"/>
            <a:ext cx="3072455" cy="18434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E95006-FC01-16C2-07D3-F176F1B7072E}"/>
              </a:ext>
            </a:extLst>
          </p:cNvPr>
          <p:cNvSpPr txBox="1"/>
          <p:nvPr/>
        </p:nvSpPr>
        <p:spPr>
          <a:xfrm>
            <a:off x="1293746" y="4292587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00803000000090004" pitchFamily="2" charset="0"/>
              </a:rPr>
              <a:t>Transcritical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B422F9-1596-4050-83A4-AF33427F4345}"/>
                  </a:ext>
                </a:extLst>
              </p:cNvPr>
              <p:cNvSpPr txBox="1"/>
              <p:nvPr/>
            </p:nvSpPr>
            <p:spPr>
              <a:xfrm>
                <a:off x="1379958" y="6452499"/>
                <a:ext cx="3663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B422F9-1596-4050-83A4-AF33427F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6452499"/>
                <a:ext cx="3663502" cy="276999"/>
              </a:xfrm>
              <a:prstGeom prst="rect">
                <a:avLst/>
              </a:prstGeom>
              <a:blipFill>
                <a:blip r:embed="rId7"/>
                <a:stretch>
                  <a:fillRect l="-499" t="-2174" r="-21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27CEC6-B9F1-BBDB-8588-A637EB6095AA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well: 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27CEC6-B9F1-BBDB-8588-A637EB609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8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FB477818-3D1E-C3BF-61D3-9DBA5E509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42" y="4530258"/>
            <a:ext cx="1719513" cy="17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24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08CB5-527D-4127-F6C7-681294C9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9D8C54-6429-A896-BF1D-682435699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pic>
        <p:nvPicPr>
          <p:cNvPr id="2" name="Picture 1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E4A25014-5B1E-C9CE-4DA5-8527747B8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2060266"/>
            <a:ext cx="3072453" cy="184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67F9B-A035-3F40-0E0F-9C8794B5EDC8}"/>
                  </a:ext>
                </a:extLst>
              </p:cNvPr>
              <p:cNvSpPr txBox="1"/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67F9B-A035-3F40-0E0F-9C8794B5E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blipFill>
                <a:blip r:embed="rId3"/>
                <a:stretch>
                  <a:fillRect l="-466" t="-2174" r="-18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BE18224F-6E89-844A-58B2-3ECD19586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17" y="2060266"/>
            <a:ext cx="1651991" cy="1651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D3212D-6E19-B550-9B12-057384689AE0}"/>
              </a:ext>
            </a:extLst>
          </p:cNvPr>
          <p:cNvSpPr txBox="1"/>
          <p:nvPr/>
        </p:nvSpPr>
        <p:spPr>
          <a:xfrm>
            <a:off x="1271321" y="177047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Saddle node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12" name="Picture 11" descr="A line graph with dotted lines&#10;&#10;AI-generated content may be incorrect.">
            <a:extLst>
              <a:ext uri="{FF2B5EF4-FFF2-40B4-BE49-F238E27FC236}">
                <a16:creationId xmlns:a16="http://schemas.microsoft.com/office/drawing/2014/main" id="{5CEED8E3-6B66-B9FA-A369-232BCFCD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4530259"/>
            <a:ext cx="3072455" cy="1843473"/>
          </a:xfrm>
          <a:prstGeom prst="rect">
            <a:avLst/>
          </a:prstGeom>
        </p:spPr>
      </p:pic>
      <p:pic>
        <p:nvPicPr>
          <p:cNvPr id="13" name="Picture 12" descr="A diagram of a function&#10;&#10;AI-generated content may be incorrect.">
            <a:extLst>
              <a:ext uri="{FF2B5EF4-FFF2-40B4-BE49-F238E27FC236}">
                <a16:creationId xmlns:a16="http://schemas.microsoft.com/office/drawing/2014/main" id="{AF4703F4-CB3D-AF77-6D56-8319018F9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60" y="2057269"/>
            <a:ext cx="3072453" cy="1843472"/>
          </a:xfrm>
          <a:prstGeom prst="rect">
            <a:avLst/>
          </a:prstGeom>
        </p:spPr>
      </p:pic>
      <p:pic>
        <p:nvPicPr>
          <p:cNvPr id="16" name="Picture 15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E0E6FBFD-06DB-69D5-AC4B-5FF6691B7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13" y="2057269"/>
            <a:ext cx="1651992" cy="16519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780FB5-6B7B-FB4D-1F3E-1E6C443B6BEC}"/>
              </a:ext>
            </a:extLst>
          </p:cNvPr>
          <p:cNvSpPr txBox="1"/>
          <p:nvPr/>
        </p:nvSpPr>
        <p:spPr>
          <a:xfrm>
            <a:off x="1293746" y="4292587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00803000000090004" pitchFamily="2" charset="0"/>
              </a:rPr>
              <a:t>Transcritical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A430A5-0A9E-3F82-68F7-C31D6E4FF283}"/>
              </a:ext>
            </a:extLst>
          </p:cNvPr>
          <p:cNvSpPr txBox="1"/>
          <p:nvPr/>
        </p:nvSpPr>
        <p:spPr>
          <a:xfrm>
            <a:off x="7311730" y="1767478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Supercritical pitchfork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149013-5D90-F639-8C68-ECC29CCFC6BA}"/>
                  </a:ext>
                </a:extLst>
              </p:cNvPr>
              <p:cNvSpPr txBox="1"/>
              <p:nvPr/>
            </p:nvSpPr>
            <p:spPr>
              <a:xfrm>
                <a:off x="1379958" y="6452499"/>
                <a:ext cx="3663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149013-5D90-F639-8C68-ECC29CCFC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6452499"/>
                <a:ext cx="3663502" cy="276999"/>
              </a:xfrm>
              <a:prstGeom prst="rect">
                <a:avLst/>
              </a:prstGeom>
              <a:blipFill>
                <a:blip r:embed="rId9"/>
                <a:stretch>
                  <a:fillRect l="-499" t="-2174" r="-21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1C8E40-CB1A-5F12-C6DE-E0350A14BDE1}"/>
                  </a:ext>
                </a:extLst>
              </p:cNvPr>
              <p:cNvSpPr txBox="1"/>
              <p:nvPr/>
            </p:nvSpPr>
            <p:spPr>
              <a:xfrm>
                <a:off x="6889560" y="3916529"/>
                <a:ext cx="3659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1C8E40-CB1A-5F12-C6DE-E0350A14B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60" y="3916529"/>
                <a:ext cx="3659335" cy="276999"/>
              </a:xfrm>
              <a:prstGeom prst="rect">
                <a:avLst/>
              </a:prstGeom>
              <a:blipFill>
                <a:blip r:embed="rId10"/>
                <a:stretch>
                  <a:fillRect l="-500" t="-2174" r="-2167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389C6C-CA72-0BDA-4F93-47A2E0537401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389C6C-CA72-0BDA-4F93-47A2E053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11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65B5444A-1054-A93D-F6F6-437FF3AA06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42" y="4530258"/>
            <a:ext cx="1719513" cy="17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71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60251-A935-FA17-8C51-7E44D4D3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6B34D6-79A5-9891-E925-54282BC7A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Elementary bifurcations</a:t>
            </a:r>
            <a:endParaRPr lang="en-GB" sz="3600" dirty="0"/>
          </a:p>
        </p:txBody>
      </p:sp>
      <p:pic>
        <p:nvPicPr>
          <p:cNvPr id="2" name="Picture 1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B8A011FE-30FA-3E5D-9760-F3E39EFA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2060266"/>
            <a:ext cx="3072453" cy="184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804815-07E6-9274-9C73-3CAFCB1339DF}"/>
                  </a:ext>
                </a:extLst>
              </p:cNvPr>
              <p:cNvSpPr txBox="1"/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804815-07E6-9274-9C73-3CAFCB133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3916530"/>
                <a:ext cx="3922484" cy="276999"/>
              </a:xfrm>
              <a:prstGeom prst="rect">
                <a:avLst/>
              </a:prstGeom>
              <a:blipFill>
                <a:blip r:embed="rId3"/>
                <a:stretch>
                  <a:fillRect l="-466" t="-2174" r="-18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259FA2F9-85F6-F071-7DB9-82A3F6E5E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17" y="2060266"/>
            <a:ext cx="1651991" cy="1651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D4A9B-DE80-33E3-8038-6331DDE07546}"/>
              </a:ext>
            </a:extLst>
          </p:cNvPr>
          <p:cNvSpPr txBox="1"/>
          <p:nvPr/>
        </p:nvSpPr>
        <p:spPr>
          <a:xfrm>
            <a:off x="1271321" y="177047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Saddle node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12" name="Picture 11" descr="A line graph with dotted lines&#10;&#10;AI-generated content may be incorrect.">
            <a:extLst>
              <a:ext uri="{FF2B5EF4-FFF2-40B4-BE49-F238E27FC236}">
                <a16:creationId xmlns:a16="http://schemas.microsoft.com/office/drawing/2014/main" id="{15706676-517C-20A8-47D2-2EC99874B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8" y="4530259"/>
            <a:ext cx="3072455" cy="1843473"/>
          </a:xfrm>
          <a:prstGeom prst="rect">
            <a:avLst/>
          </a:prstGeom>
        </p:spPr>
      </p:pic>
      <p:pic>
        <p:nvPicPr>
          <p:cNvPr id="13" name="Picture 12" descr="A diagram of a function&#10;&#10;AI-generated content may be incorrect.">
            <a:extLst>
              <a:ext uri="{FF2B5EF4-FFF2-40B4-BE49-F238E27FC236}">
                <a16:creationId xmlns:a16="http://schemas.microsoft.com/office/drawing/2014/main" id="{791B29C9-60E0-F8C2-9FBC-DFE88DCA6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60" y="2057269"/>
            <a:ext cx="3072453" cy="1843472"/>
          </a:xfrm>
          <a:prstGeom prst="rect">
            <a:avLst/>
          </a:prstGeom>
        </p:spPr>
      </p:pic>
      <p:pic>
        <p:nvPicPr>
          <p:cNvPr id="14" name="Picture 13" descr="A diagram of a function&#10;&#10;AI-generated content may be incorrect.">
            <a:extLst>
              <a:ext uri="{FF2B5EF4-FFF2-40B4-BE49-F238E27FC236}">
                <a16:creationId xmlns:a16="http://schemas.microsoft.com/office/drawing/2014/main" id="{176E206A-BEA4-1D3E-AF0C-BF0D203F1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60" y="4609027"/>
            <a:ext cx="3072453" cy="1843472"/>
          </a:xfrm>
          <a:prstGeom prst="rect">
            <a:avLst/>
          </a:prstGeom>
        </p:spPr>
      </p:pic>
      <p:pic>
        <p:nvPicPr>
          <p:cNvPr id="15" name="Picture 14" descr="A graph of the same function&#10;&#10;AI-generated content may be incorrect.">
            <a:extLst>
              <a:ext uri="{FF2B5EF4-FFF2-40B4-BE49-F238E27FC236}">
                <a16:creationId xmlns:a16="http://schemas.microsoft.com/office/drawing/2014/main" id="{0D1210FE-12F3-683E-C245-F2BAB5AA16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42" y="4530258"/>
            <a:ext cx="1719513" cy="1719513"/>
          </a:xfrm>
          <a:prstGeom prst="rect">
            <a:avLst/>
          </a:prstGeom>
        </p:spPr>
      </p:pic>
      <p:pic>
        <p:nvPicPr>
          <p:cNvPr id="16" name="Picture 15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3A0E58AE-60DA-0961-95DA-AAA7789A5D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13" y="2057269"/>
            <a:ext cx="1651992" cy="1651992"/>
          </a:xfrm>
          <a:prstGeom prst="rect">
            <a:avLst/>
          </a:prstGeom>
        </p:spPr>
      </p:pic>
      <p:pic>
        <p:nvPicPr>
          <p:cNvPr id="17" name="Picture 16" descr="A graph of an imaginary function&#10;&#10;AI-generated content may be incorrect.">
            <a:extLst>
              <a:ext uri="{FF2B5EF4-FFF2-40B4-BE49-F238E27FC236}">
                <a16:creationId xmlns:a16="http://schemas.microsoft.com/office/drawing/2014/main" id="{EA2F7FCB-3A2F-EDBA-FB49-3F5A2F864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91" y="4597780"/>
            <a:ext cx="1775952" cy="17759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0366DC-F2AA-74E7-1AA5-A4DF4F9AD204}"/>
              </a:ext>
            </a:extLst>
          </p:cNvPr>
          <p:cNvSpPr txBox="1"/>
          <p:nvPr/>
        </p:nvSpPr>
        <p:spPr>
          <a:xfrm>
            <a:off x="1293746" y="4292587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" panose="02000803000000090004" pitchFamily="2" charset="0"/>
              </a:rPr>
              <a:t>Transcritical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AAC1B3-B485-339B-C201-F07E9466CFFF}"/>
              </a:ext>
            </a:extLst>
          </p:cNvPr>
          <p:cNvSpPr txBox="1"/>
          <p:nvPr/>
        </p:nvSpPr>
        <p:spPr>
          <a:xfrm>
            <a:off x="7311730" y="1767478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Supercritical pitchfork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F362C9-3ACF-6E6A-E5DE-A974596A42EB}"/>
              </a:ext>
            </a:extLst>
          </p:cNvPr>
          <p:cNvSpPr txBox="1"/>
          <p:nvPr/>
        </p:nvSpPr>
        <p:spPr>
          <a:xfrm>
            <a:off x="7311729" y="4239695"/>
            <a:ext cx="285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Subcritical pitchfork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DF8C60-1F87-D1DE-6E72-8C759A0E36E0}"/>
                  </a:ext>
                </a:extLst>
              </p:cNvPr>
              <p:cNvSpPr txBox="1"/>
              <p:nvPr/>
            </p:nvSpPr>
            <p:spPr>
              <a:xfrm>
                <a:off x="1379958" y="6452499"/>
                <a:ext cx="36635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DF8C60-1F87-D1DE-6E72-8C759A0E3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58" y="6452499"/>
                <a:ext cx="3663502" cy="276999"/>
              </a:xfrm>
              <a:prstGeom prst="rect">
                <a:avLst/>
              </a:prstGeom>
              <a:blipFill>
                <a:blip r:embed="rId11"/>
                <a:stretch>
                  <a:fillRect l="-499" t="-2174" r="-2163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0153FC-99EB-F7DB-8280-CCA472DF1C54}"/>
                  </a:ext>
                </a:extLst>
              </p:cNvPr>
              <p:cNvSpPr txBox="1"/>
              <p:nvPr/>
            </p:nvSpPr>
            <p:spPr>
              <a:xfrm>
                <a:off x="6889560" y="3916529"/>
                <a:ext cx="3659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0153FC-99EB-F7DB-8280-CCA472DF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60" y="3916529"/>
                <a:ext cx="3659335" cy="276999"/>
              </a:xfrm>
              <a:prstGeom prst="rect">
                <a:avLst/>
              </a:prstGeom>
              <a:blipFill>
                <a:blip r:embed="rId12"/>
                <a:stretch>
                  <a:fillRect l="-500" t="-2174" r="-2167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531FE4-100F-4F70-78F0-D351E195896C}"/>
                  </a:ext>
                </a:extLst>
              </p:cNvPr>
              <p:cNvSpPr txBox="1"/>
              <p:nvPr/>
            </p:nvSpPr>
            <p:spPr>
              <a:xfrm>
                <a:off x="6889560" y="6452498"/>
                <a:ext cx="3659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531FE4-100F-4F70-78F0-D351E1958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60" y="6452498"/>
                <a:ext cx="3659335" cy="276999"/>
              </a:xfrm>
              <a:prstGeom prst="rect">
                <a:avLst/>
              </a:prstGeom>
              <a:blipFill>
                <a:blip r:embed="rId13"/>
                <a:stretch>
                  <a:fillRect l="-500" t="-2174" r="-2167" b="-369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51AF3C-3E04-1D46-3782-D41EB6AEA1DA}"/>
                  </a:ext>
                </a:extLst>
              </p:cNvPr>
              <p:cNvSpPr txBox="1"/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At the critical point, the bifurcation diagram will have specific shapes resembling a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 form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these are the elementary bifurcations. </a:t>
                </a:r>
                <a:r>
                  <a:rPr lang="en-GB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This holds for multidimensional systems as well: 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bifurcation will always have the same possible shapes along the directions associated with </a:t>
                </a:r>
                <a:r>
                  <a:rPr lang="el-GR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Jacobian. To classify bifurcation, Taylor expand at the critical point and check </a:t>
                </a:r>
                <a:r>
                  <a:rPr lang="en-GB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defining conditions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51AF3C-3E04-1D46-3782-D41EB6AEA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2511"/>
                <a:ext cx="12192000" cy="830997"/>
              </a:xfrm>
              <a:prstGeom prst="rect">
                <a:avLst/>
              </a:prstGeom>
              <a:blipFill>
                <a:blip r:embed="rId14"/>
                <a:stretch>
                  <a:fillRect t="-2941" r="-50" b="-8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840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236D47-02A8-A392-6412-C291F294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98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What we know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C0DE9-54CB-46BF-94DD-D28419B610CC}"/>
              </a:ext>
            </a:extLst>
          </p:cNvPr>
          <p:cNvSpPr txBox="1"/>
          <p:nvPr/>
        </p:nvSpPr>
        <p:spPr>
          <a:xfrm>
            <a:off x="918882" y="1736616"/>
            <a:ext cx="10434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 Neue" panose="02000803000000090004" pitchFamily="2" charset="0"/>
              </a:rPr>
              <a:t>Usually, equilibria will not change in number or stability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145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9488F-B7C9-EA47-32AD-EC25D0CB0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270BE3-5156-0C4B-0E44-8E4D2E9B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98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What we know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10675-B8EB-517E-9482-4FA467F953C5}"/>
              </a:ext>
            </a:extLst>
          </p:cNvPr>
          <p:cNvSpPr txBox="1"/>
          <p:nvPr/>
        </p:nvSpPr>
        <p:spPr>
          <a:xfrm>
            <a:off x="918882" y="1736616"/>
            <a:ext cx="10434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 Neue" panose="02000803000000090004" pitchFamily="2" charset="0"/>
              </a:rPr>
              <a:t>Usually, equilibria will not change in number or stability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 Neue" panose="02000803000000090004" pitchFamily="2" charset="0"/>
              </a:rPr>
              <a:t>When they do, it because of singular or bifurcation points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4A0DF-822A-C117-77F4-A8B0807E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5ACA8D-0086-261D-7278-849341F0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Topic summary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231949-D9EC-1B03-CFC6-18A338330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81" y="1512888"/>
            <a:ext cx="11555769" cy="424497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Why dynamical systems are bad for modelling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Introduce a baseline model of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Using bifurcations to describe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Separation of timescales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Very brief introduction to symmetries in dynamical systems and their importance for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Multi-agent decision-making and the ring attractor</a:t>
            </a:r>
          </a:p>
        </p:txBody>
      </p:sp>
    </p:spTree>
    <p:extLst>
      <p:ext uri="{BB962C8B-B14F-4D97-AF65-F5344CB8AC3E}">
        <p14:creationId xmlns:p14="http://schemas.microsoft.com/office/powerpoint/2010/main" val="4065153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38ACF-810E-9441-F0A8-359A4F50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408B9A-587E-613E-CC2E-29DBEDA8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98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What we know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656B5-61EC-4FAF-74CC-46023941C5A6}"/>
              </a:ext>
            </a:extLst>
          </p:cNvPr>
          <p:cNvSpPr txBox="1"/>
          <p:nvPr/>
        </p:nvSpPr>
        <p:spPr>
          <a:xfrm>
            <a:off x="918882" y="1736616"/>
            <a:ext cx="104349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 Neue" panose="02000803000000090004" pitchFamily="2" charset="0"/>
              </a:rPr>
              <a:t>Usually, equilibria will not change in number or stability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 Neue" panose="02000803000000090004" pitchFamily="2" charset="0"/>
              </a:rPr>
              <a:t>When they do, it because of singular or bifurcation points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 Neue" panose="02000803000000090004" pitchFamily="2" charset="0"/>
              </a:rPr>
              <a:t>At the bifurcation points, there are only specific ways in which equilibria will change (also for high dimensional systems)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3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C1F3E-A358-A943-F944-F8FD6FC17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FE556-DB76-1B12-77C5-78A3195C7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98"/>
            <a:ext cx="10515600" cy="8758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What we know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C20D1-CEC8-D547-F3A6-208D99DF5452}"/>
              </a:ext>
            </a:extLst>
          </p:cNvPr>
          <p:cNvSpPr txBox="1"/>
          <p:nvPr/>
        </p:nvSpPr>
        <p:spPr>
          <a:xfrm>
            <a:off x="918882" y="1736616"/>
            <a:ext cx="104349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 Neue" panose="02000803000000090004" pitchFamily="2" charset="0"/>
              </a:rPr>
              <a:t>Usually, equilibria will not change in number or stability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 Neue" panose="02000803000000090004" pitchFamily="2" charset="0"/>
              </a:rPr>
              <a:t>When they do, it because of singular or bifurcation points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Helvetica Neue" panose="02000803000000090004" pitchFamily="2" charset="0"/>
              </a:rPr>
              <a:t>At the bifurcation points, there are only specific ways in which equilibria will change (also for high dimensional systems)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Helvetica Neue" panose="02000803000000090004" pitchFamily="2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Helvetica Neue" panose="02000803000000090004" pitchFamily="2" charset="0"/>
              </a:rPr>
              <a:t>Elementary bifurcations can transform into each other</a:t>
            </a:r>
          </a:p>
          <a:p>
            <a:pPr marL="514350" indent="-514350" algn="ctr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highlight>
                <a:srgbClr val="000000"/>
              </a:highlight>
              <a:latin typeface="Helvetica Neue" panose="02000803000000090004" pitchFamily="2" charset="0"/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Helvetica Neue" panose="02000803000000090004" pitchFamily="2" charset="0"/>
              </a:rPr>
              <a:t>Only a finite way in which this can happen!</a:t>
            </a:r>
          </a:p>
        </p:txBody>
      </p:sp>
    </p:spTree>
    <p:extLst>
      <p:ext uri="{BB962C8B-B14F-4D97-AF65-F5344CB8AC3E}">
        <p14:creationId xmlns:p14="http://schemas.microsoft.com/office/powerpoint/2010/main" val="1619173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51FF1-CA47-9C03-06E8-64059BD3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2400E5-B45D-4CFC-7FD2-1224E06B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005"/>
            <a:ext cx="10515600" cy="88545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Universal unfolding theorem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622AE-63A0-3E81-6A89-1C7EB3C57FD2}"/>
              </a:ext>
            </a:extLst>
          </p:cNvPr>
          <p:cNvSpPr txBox="1"/>
          <p:nvPr/>
        </p:nvSpPr>
        <p:spPr>
          <a:xfrm>
            <a:off x="4279895" y="1707788"/>
            <a:ext cx="363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Universal unfolding of pitchfork</a:t>
            </a:r>
            <a:endParaRPr lang="en-GB" dirty="0"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FE1F12-1619-E3D1-0535-78A06C6B9775}"/>
                  </a:ext>
                </a:extLst>
              </p:cNvPr>
              <p:cNvSpPr txBox="1"/>
              <p:nvPr/>
            </p:nvSpPr>
            <p:spPr>
              <a:xfrm>
                <a:off x="4140427" y="2259386"/>
                <a:ext cx="3911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FE1F12-1619-E3D1-0535-78A06C6B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427" y="2259386"/>
                <a:ext cx="3911135" cy="276999"/>
              </a:xfrm>
              <a:prstGeom prst="rect">
                <a:avLst/>
              </a:prstGeom>
              <a:blipFill>
                <a:blip r:embed="rId2"/>
                <a:stretch>
                  <a:fillRect l="-467" t="-4444" r="-77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D9E14F-AFC2-9482-0F34-FF5F680840A2}"/>
                  </a:ext>
                </a:extLst>
              </p:cNvPr>
              <p:cNvSpPr txBox="1"/>
              <p:nvPr/>
            </p:nvSpPr>
            <p:spPr>
              <a:xfrm>
                <a:off x="886680" y="888977"/>
                <a:ext cx="10418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 are a finite number of ways the bifurcation of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transforms into the bifurcation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b="1" dirty="0">
                    <a:solidFill>
                      <a:schemeClr val="accent4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the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unfolding parameters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called a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parametric perturbation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D9E14F-AFC2-9482-0F34-FF5F68084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80" y="888977"/>
                <a:ext cx="10418633" cy="646331"/>
              </a:xfrm>
              <a:prstGeom prst="rect">
                <a:avLst/>
              </a:prstGeom>
              <a:blipFill>
                <a:blip r:embed="rId3"/>
                <a:stretch>
                  <a:fillRect t="-7547" r="-234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641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F0CD1-F757-C865-23F9-ACF24F2C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8C9F0C-9A02-E341-61C7-A8388C84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005"/>
            <a:ext cx="10515600" cy="88545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Helvetica Neue" panose="02000803000000090004" pitchFamily="2" charset="0"/>
              </a:rPr>
              <a:t>Universal unfolding theorem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91060-E9E3-89A7-BA6C-614BDD422F0C}"/>
              </a:ext>
            </a:extLst>
          </p:cNvPr>
          <p:cNvSpPr txBox="1"/>
          <p:nvPr/>
        </p:nvSpPr>
        <p:spPr>
          <a:xfrm>
            <a:off x="4279895" y="1707788"/>
            <a:ext cx="363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Universal unfolding of pitchfork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17" name="Picture 16" descr="A graph of a function&#10;&#10;AI-generated content may be incorrect.">
            <a:extLst>
              <a:ext uri="{FF2B5EF4-FFF2-40B4-BE49-F238E27FC236}">
                <a16:creationId xmlns:a16="http://schemas.microsoft.com/office/drawing/2014/main" id="{7194058A-80D1-A42C-B8E4-80615EC4F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19" y="2698927"/>
            <a:ext cx="4081075" cy="40810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1EE0D3-854B-A6CD-65CC-D818A590EB5B}"/>
              </a:ext>
            </a:extLst>
          </p:cNvPr>
          <p:cNvSpPr/>
          <p:nvPr/>
        </p:nvSpPr>
        <p:spPr>
          <a:xfrm>
            <a:off x="2980154" y="3282528"/>
            <a:ext cx="815997" cy="87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7B1965-D9B6-95D8-6419-7E3C6F3B5B53}"/>
              </a:ext>
            </a:extLst>
          </p:cNvPr>
          <p:cNvSpPr/>
          <p:nvPr/>
        </p:nvSpPr>
        <p:spPr>
          <a:xfrm>
            <a:off x="2980155" y="4914282"/>
            <a:ext cx="815997" cy="87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7D19E-35AB-1BB7-51FD-90CBB7230898}"/>
              </a:ext>
            </a:extLst>
          </p:cNvPr>
          <p:cNvSpPr/>
          <p:nvPr/>
        </p:nvSpPr>
        <p:spPr>
          <a:xfrm>
            <a:off x="4815678" y="4113429"/>
            <a:ext cx="369346" cy="43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67B64A-8B39-01C7-EEE2-58480D6260F5}"/>
              </a:ext>
            </a:extLst>
          </p:cNvPr>
          <p:cNvSpPr/>
          <p:nvPr/>
        </p:nvSpPr>
        <p:spPr>
          <a:xfrm>
            <a:off x="1728925" y="4585191"/>
            <a:ext cx="399792" cy="43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 descr="A graph of a function&#10;&#10;AI-generated content may be incorrect.">
            <a:extLst>
              <a:ext uri="{FF2B5EF4-FFF2-40B4-BE49-F238E27FC236}">
                <a16:creationId xmlns:a16="http://schemas.microsoft.com/office/drawing/2014/main" id="{599CAE05-E6CD-1EB9-82F4-308FF37C8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56428"/>
            <a:ext cx="5526177" cy="3315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2B8802-AEB5-61B5-0B1E-DF02091DEF53}"/>
                  </a:ext>
                </a:extLst>
              </p:cNvPr>
              <p:cNvSpPr txBox="1"/>
              <p:nvPr/>
            </p:nvSpPr>
            <p:spPr>
              <a:xfrm>
                <a:off x="4140427" y="2259386"/>
                <a:ext cx="3911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2B8802-AEB5-61B5-0B1E-DF02091DE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427" y="2259386"/>
                <a:ext cx="3911135" cy="276999"/>
              </a:xfrm>
              <a:prstGeom prst="rect">
                <a:avLst/>
              </a:prstGeom>
              <a:blipFill>
                <a:blip r:embed="rId4"/>
                <a:stretch>
                  <a:fillRect l="-467" t="-4444" r="-77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7E4A8-CC58-909A-BBBB-7856823CF31C}"/>
                  </a:ext>
                </a:extLst>
              </p:cNvPr>
              <p:cNvSpPr txBox="1"/>
              <p:nvPr/>
            </p:nvSpPr>
            <p:spPr>
              <a:xfrm>
                <a:off x="8727142" y="2351719"/>
                <a:ext cx="1020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C7E4A8-CC58-909A-BBBB-7856823CF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142" y="2351719"/>
                <a:ext cx="10202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636B63-F84E-77D5-BB55-849DAC289F45}"/>
                  </a:ext>
                </a:extLst>
              </p:cNvPr>
              <p:cNvSpPr txBox="1"/>
              <p:nvPr/>
            </p:nvSpPr>
            <p:spPr>
              <a:xfrm>
                <a:off x="10919012" y="4434930"/>
                <a:ext cx="1020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636B63-F84E-77D5-BB55-849DAC289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012" y="4434930"/>
                <a:ext cx="10202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116F75-78F8-3F9C-1DA5-F13258261EE8}"/>
                  </a:ext>
                </a:extLst>
              </p:cNvPr>
              <p:cNvSpPr txBox="1"/>
              <p:nvPr/>
            </p:nvSpPr>
            <p:spPr>
              <a:xfrm>
                <a:off x="886680" y="888977"/>
                <a:ext cx="10418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 are a finite number of ways the bifurcation of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transforms into the bifurcation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b="1" dirty="0">
                    <a:solidFill>
                      <a:schemeClr val="accent4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the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unfolding parameters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called a 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parametric perturbation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116F75-78F8-3F9C-1DA5-F13258261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80" y="888977"/>
                <a:ext cx="10418633" cy="646331"/>
              </a:xfrm>
              <a:prstGeom prst="rect">
                <a:avLst/>
              </a:prstGeom>
              <a:blipFill>
                <a:blip r:embed="rId7"/>
                <a:stretch>
                  <a:fillRect t="-7547" r="-234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243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6157D-FA37-F00B-A193-BC824775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906" y="1"/>
            <a:ext cx="2096276" cy="174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90381-3D05-2125-FA35-5E06655D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" y="12020"/>
            <a:ext cx="3644443" cy="1311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A5E99-089A-ACB5-2822-98189728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471" y="1748141"/>
            <a:ext cx="1523656" cy="1680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77B7FA-E252-7F91-2055-A46E578BA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2" y="1748140"/>
            <a:ext cx="3545602" cy="1124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4FAD9-725D-1E33-0DF6-1C179384381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775"/>
          <a:stretch>
            <a:fillRect/>
          </a:stretch>
        </p:blipFill>
        <p:spPr>
          <a:xfrm>
            <a:off x="8901376" y="13649"/>
            <a:ext cx="2556870" cy="1660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DFD88C-9226-15A9-5722-FD4DE4E6B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0799" y="61008"/>
            <a:ext cx="3204550" cy="126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DBC9B9-AEF2-A796-3917-88734A522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1508" y="3616393"/>
            <a:ext cx="1544745" cy="14485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ACA174-BC1D-8A92-CCBA-98E132AC95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2159" y="5307912"/>
            <a:ext cx="1821477" cy="14555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7336BA-D550-EEB9-6F6B-E14033E195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452783"/>
            <a:ext cx="3598782" cy="10502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1A1F4B-8518-2AD0-CC3A-EAED4487F5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0674" y="3548842"/>
            <a:ext cx="2536454" cy="14555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1898BC-2831-1E9B-C54B-86818C171B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" y="3600624"/>
            <a:ext cx="3456070" cy="7928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8111EDC-D506-BD04-3906-B9C0B1B3DF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0838" y="1710098"/>
            <a:ext cx="1946086" cy="17650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E3649-2B2E-C0C4-DD63-FDBE0E3C0A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0799" y="2009734"/>
            <a:ext cx="3446105" cy="747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C69909-0625-9A1D-771C-BD0CE724AA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53636" y="3616393"/>
            <a:ext cx="3666068" cy="761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0CF2B-8647-9636-EC1C-29847B50568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41508" y="5277668"/>
            <a:ext cx="1842180" cy="1448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CEAAD-269D-3B0F-DC6E-8923450051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0799" y="5317025"/>
            <a:ext cx="3568905" cy="66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31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3677-8541-BFA0-1565-EC4367C6D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151899C-0392-D161-DA9A-4303D496C410}"/>
              </a:ext>
            </a:extLst>
          </p:cNvPr>
          <p:cNvSpPr txBox="1">
            <a:spLocks/>
          </p:cNvSpPr>
          <p:nvPr/>
        </p:nvSpPr>
        <p:spPr>
          <a:xfrm>
            <a:off x="838200" y="126005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Unfolding in the nonlinear opinion dynamics model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3D32F9-E1A1-1F15-BE3F-96E782B14217}"/>
                  </a:ext>
                </a:extLst>
              </p:cNvPr>
              <p:cNvSpPr txBox="1"/>
              <p:nvPr/>
            </p:nvSpPr>
            <p:spPr>
              <a:xfrm>
                <a:off x="3259229" y="1107322"/>
                <a:ext cx="56735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3D32F9-E1A1-1F15-BE3F-96E782B1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1107322"/>
                <a:ext cx="5673541" cy="369332"/>
              </a:xfrm>
              <a:prstGeom prst="rect">
                <a:avLst/>
              </a:prstGeom>
              <a:blipFill>
                <a:blip r:embed="rId2"/>
                <a:stretch>
                  <a:fillRect t="-6667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line graph with different colored lines&#10;&#10;AI-generated content may be incorrect.">
            <a:extLst>
              <a:ext uri="{FF2B5EF4-FFF2-40B4-BE49-F238E27FC236}">
                <a16:creationId xmlns:a16="http://schemas.microsoft.com/office/drawing/2014/main" id="{A44CB832-B9F1-0955-985B-4094BD74C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88" y="1585971"/>
            <a:ext cx="5833224" cy="34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08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4D59-1898-9062-123D-9DA73399B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9AC0DB-3ED2-70BD-3232-1B145D35CCF6}"/>
                  </a:ext>
                </a:extLst>
              </p:cNvPr>
              <p:cNvSpPr txBox="1"/>
              <p:nvPr/>
            </p:nvSpPr>
            <p:spPr>
              <a:xfrm>
                <a:off x="3259229" y="1107322"/>
                <a:ext cx="56735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9AC0DB-3ED2-70BD-3232-1B145D35C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1107322"/>
                <a:ext cx="5673541" cy="369332"/>
              </a:xfrm>
              <a:prstGeom prst="rect">
                <a:avLst/>
              </a:prstGeom>
              <a:blipFill>
                <a:blip r:embed="rId2"/>
                <a:stretch>
                  <a:fillRect t="-6667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1049871-EA00-D40F-AFFB-F44A6C2C2C8E}"/>
              </a:ext>
            </a:extLst>
          </p:cNvPr>
          <p:cNvSpPr txBox="1">
            <a:spLocks/>
          </p:cNvSpPr>
          <p:nvPr/>
        </p:nvSpPr>
        <p:spPr>
          <a:xfrm>
            <a:off x="838200" y="126005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Unfolding in the nonlinear opinion dynamics model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C239B-4ED5-50AA-DA47-14C32045A438}"/>
              </a:ext>
            </a:extLst>
          </p:cNvPr>
          <p:cNvSpPr txBox="1"/>
          <p:nvPr/>
        </p:nvSpPr>
        <p:spPr>
          <a:xfrm>
            <a:off x="1916484" y="5272029"/>
            <a:ext cx="8359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803000000090004" pitchFamily="2" charset="0"/>
              </a:rPr>
              <a:t>Input increases monostable regime for best option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803000000090004" pitchFamily="2" charset="0"/>
              </a:rPr>
              <a:t>Non-linear effects can still amplify wrong information and lead to errors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803000000090004" pitchFamily="2" charset="0"/>
              </a:rPr>
              <a:t>Attention u (strength of positive feedback) creates a trade-off between making decisions and cascades to wrong decisions </a:t>
            </a:r>
          </a:p>
        </p:txBody>
      </p:sp>
      <p:pic>
        <p:nvPicPr>
          <p:cNvPr id="7" name="Picture 6" descr="A line graph with different colored lines&#10;&#10;AI-generated content may be incorrect.">
            <a:extLst>
              <a:ext uri="{FF2B5EF4-FFF2-40B4-BE49-F238E27FC236}">
                <a16:creationId xmlns:a16="http://schemas.microsoft.com/office/drawing/2014/main" id="{101E0D7D-CD00-A6C9-157F-11D1A9EC7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88" y="1585971"/>
            <a:ext cx="5833224" cy="3499935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7C2E5B12-B28F-2471-1BCA-DE9BD163BDCB}"/>
              </a:ext>
            </a:extLst>
          </p:cNvPr>
          <p:cNvSpPr/>
          <p:nvPr/>
        </p:nvSpPr>
        <p:spPr>
          <a:xfrm rot="10800000">
            <a:off x="7521336" y="2407023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569567B9-DD5C-CA6F-91E9-CAB5985D87DD}"/>
              </a:ext>
            </a:extLst>
          </p:cNvPr>
          <p:cNvSpPr/>
          <p:nvPr/>
        </p:nvSpPr>
        <p:spPr>
          <a:xfrm>
            <a:off x="7521336" y="3526920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9892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62AD-9419-ABBC-F135-315BA7CD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2EA1D1-9D0F-D02F-4C61-AE1FFD400FF0}"/>
                  </a:ext>
                </a:extLst>
              </p:cNvPr>
              <p:cNvSpPr txBox="1"/>
              <p:nvPr/>
            </p:nvSpPr>
            <p:spPr>
              <a:xfrm>
                <a:off x="3259229" y="1107322"/>
                <a:ext cx="56735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2EA1D1-9D0F-D02F-4C61-AE1FFD400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1107322"/>
                <a:ext cx="5673541" cy="369332"/>
              </a:xfrm>
              <a:prstGeom prst="rect">
                <a:avLst/>
              </a:prstGeom>
              <a:blipFill>
                <a:blip r:embed="rId2"/>
                <a:stretch>
                  <a:fillRect t="-6667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DDD59EB-35FE-DA5A-1D88-40E18DF6705D}"/>
              </a:ext>
            </a:extLst>
          </p:cNvPr>
          <p:cNvSpPr txBox="1">
            <a:spLocks/>
          </p:cNvSpPr>
          <p:nvPr/>
        </p:nvSpPr>
        <p:spPr>
          <a:xfrm>
            <a:off x="838200" y="126005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Unfolding in the nonlinear opinion dynamics model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B215F-859B-58E4-6E26-59C74673669D}"/>
              </a:ext>
            </a:extLst>
          </p:cNvPr>
          <p:cNvSpPr txBox="1"/>
          <p:nvPr/>
        </p:nvSpPr>
        <p:spPr>
          <a:xfrm>
            <a:off x="1729870" y="5537626"/>
            <a:ext cx="873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803000000090004" pitchFamily="2" charset="0"/>
              </a:rPr>
              <a:t>Draw the bifurcation diagram (u = 1.5) for input b as the bifurcating parameter </a:t>
            </a:r>
          </a:p>
        </p:txBody>
      </p:sp>
      <p:pic>
        <p:nvPicPr>
          <p:cNvPr id="7" name="Picture 6" descr="A line graph with different colored lines&#10;&#10;AI-generated content may be incorrect.">
            <a:extLst>
              <a:ext uri="{FF2B5EF4-FFF2-40B4-BE49-F238E27FC236}">
                <a16:creationId xmlns:a16="http://schemas.microsoft.com/office/drawing/2014/main" id="{4FA7A31B-8EF7-6841-656D-B38593525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88" y="1585971"/>
            <a:ext cx="5833224" cy="3499935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5B9E7DB2-923B-2D9E-270B-A949229F9973}"/>
              </a:ext>
            </a:extLst>
          </p:cNvPr>
          <p:cNvSpPr/>
          <p:nvPr/>
        </p:nvSpPr>
        <p:spPr>
          <a:xfrm rot="10800000">
            <a:off x="7521336" y="2407023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EEDB1D3-61D6-8BB4-818F-88FB6486D4C0}"/>
              </a:ext>
            </a:extLst>
          </p:cNvPr>
          <p:cNvSpPr/>
          <p:nvPr/>
        </p:nvSpPr>
        <p:spPr>
          <a:xfrm>
            <a:off x="7521336" y="3526920"/>
            <a:ext cx="262218" cy="3966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3621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AFA7-CAD2-24A6-78CD-86108D744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63E2C06-1821-0294-8636-A3774580604C}"/>
              </a:ext>
            </a:extLst>
          </p:cNvPr>
          <p:cNvSpPr txBox="1">
            <a:spLocks/>
          </p:cNvSpPr>
          <p:nvPr/>
        </p:nvSpPr>
        <p:spPr>
          <a:xfrm>
            <a:off x="838200" y="126005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Unfolding in the nonlinear opinion dynamics model</a:t>
            </a:r>
            <a:endParaRPr lang="en-GB" sz="3600" dirty="0"/>
          </a:p>
        </p:txBody>
      </p:sp>
      <p:pic>
        <p:nvPicPr>
          <p:cNvPr id="8" name="Picture 7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6A109F01-645F-9CCC-C186-85C22B61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48" y="1754841"/>
            <a:ext cx="5753104" cy="34518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FC5F6-FD20-73D7-A068-4E615BF297B6}"/>
              </a:ext>
            </a:extLst>
          </p:cNvPr>
          <p:cNvSpPr txBox="1"/>
          <p:nvPr/>
        </p:nvSpPr>
        <p:spPr>
          <a:xfrm>
            <a:off x="4683308" y="1198482"/>
            <a:ext cx="338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Catastrophe plot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51365-DDD7-640A-6C5A-E9576340C550}"/>
              </a:ext>
            </a:extLst>
          </p:cNvPr>
          <p:cNvSpPr txBox="1"/>
          <p:nvPr/>
        </p:nvSpPr>
        <p:spPr>
          <a:xfrm>
            <a:off x="2516465" y="5206704"/>
            <a:ext cx="7718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803000000090004" pitchFamily="2" charset="0"/>
              </a:rPr>
              <a:t>Multi stability can lead to hysteresis/memory/path dependence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803000000090004" pitchFamily="2" charset="0"/>
              </a:rPr>
              <a:t>Hysteresis is bad for flexible decision-making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803000000090004" pitchFamily="2" charset="0"/>
              </a:rPr>
              <a:t>Small changes in inputs can lead to big changes in decision</a:t>
            </a:r>
          </a:p>
        </p:txBody>
      </p:sp>
    </p:spTree>
    <p:extLst>
      <p:ext uri="{BB962C8B-B14F-4D97-AF65-F5344CB8AC3E}">
        <p14:creationId xmlns:p14="http://schemas.microsoft.com/office/powerpoint/2010/main" val="26982195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F49C1-DA3F-A14F-5DB9-0B6EB2A12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E0B164A-E5A8-AC10-0E5B-682C3403A77A}"/>
              </a:ext>
            </a:extLst>
          </p:cNvPr>
          <p:cNvSpPr txBox="1">
            <a:spLocks/>
          </p:cNvSpPr>
          <p:nvPr/>
        </p:nvSpPr>
        <p:spPr>
          <a:xfrm>
            <a:off x="838200" y="126005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Unfolding in the nonlinear opinion dynamics model</a:t>
            </a:r>
            <a:endParaRPr lang="en-GB" sz="3600" dirty="0"/>
          </a:p>
        </p:txBody>
      </p:sp>
      <p:pic>
        <p:nvPicPr>
          <p:cNvPr id="8" name="Picture 7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EC0D9511-1035-F12C-AB49-0C74AA2C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48" y="1754841"/>
            <a:ext cx="5753104" cy="3451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95554-C761-B6BE-DC31-5CD379679CEF}"/>
              </a:ext>
            </a:extLst>
          </p:cNvPr>
          <p:cNvSpPr txBox="1"/>
          <p:nvPr/>
        </p:nvSpPr>
        <p:spPr>
          <a:xfrm>
            <a:off x="2516465" y="5206704"/>
            <a:ext cx="7718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803000000090004" pitchFamily="2" charset="0"/>
              </a:rPr>
              <a:t>Multi stability can lead to hysteresis/memory/path dependence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803000000090004" pitchFamily="2" charset="0"/>
              </a:rPr>
              <a:t>Hysteresis is bad for flexible decision-making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" panose="02000803000000090004" pitchFamily="2" charset="0"/>
              </a:rPr>
              <a:t>Small changes in inputs can lead to big changes in decision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Helvetica Neue" panose="02000803000000090004" pitchFamily="2" charset="0"/>
              </a:rPr>
              <a:t>Dynamical systems treat inputs as parameters (they must change slowly compared to the decision’s dynamics)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A807A-A6D4-7A60-DB44-97877C18E799}"/>
              </a:ext>
            </a:extLst>
          </p:cNvPr>
          <p:cNvSpPr txBox="1"/>
          <p:nvPr/>
        </p:nvSpPr>
        <p:spPr>
          <a:xfrm>
            <a:off x="4683308" y="1198482"/>
            <a:ext cx="338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Catastrophe plot</a:t>
            </a:r>
            <a:endParaRPr lang="en-GB" dirty="0">
              <a:latin typeface="Helvetica Neue" panose="0200080300000009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5737B-2CA0-C4C8-83CE-23F46129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05"/>
          <a:stretch>
            <a:fillRect/>
          </a:stretch>
        </p:blipFill>
        <p:spPr>
          <a:xfrm>
            <a:off x="115625" y="4061011"/>
            <a:ext cx="3103823" cy="102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3F0D9-690F-642A-0E80-E80F9664F195}"/>
              </a:ext>
            </a:extLst>
          </p:cNvPr>
          <p:cNvSpPr txBox="1"/>
          <p:nvPr/>
        </p:nvSpPr>
        <p:spPr>
          <a:xfrm>
            <a:off x="787572" y="3408829"/>
            <a:ext cx="1646346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Helvetica Neue" panose="02000803000000090004" pitchFamily="2" charset="0"/>
              </a:rPr>
              <a:t>Problems</a:t>
            </a:r>
            <a:endParaRPr lang="en-GB" sz="2400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51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1B5B1-528E-7A23-3BC2-5983EB015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FC502-97FE-C136-FAEE-A227F3E0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Topic summary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1A1A84-64D9-D37A-CE29-67630213F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81" y="1512888"/>
            <a:ext cx="11555769" cy="424497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Why dynamical systems are bad for modelling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Introduce a baseline model of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Using bifurcations to describe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Separation of timescales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Very brief introduction to symmetries in dynamical systems and their importance for decision-making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Helvetica Neue" panose="0200080300000009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Helvetica Neue" panose="02000803000000090004" pitchFamily="2" charset="0"/>
              </a:rPr>
              <a:t>Multi-agent decision-making and the ring attractor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5AA9C-7C5F-099F-77A4-888199FD8DF2}"/>
              </a:ext>
            </a:extLst>
          </p:cNvPr>
          <p:cNvSpPr txBox="1"/>
          <p:nvPr/>
        </p:nvSpPr>
        <p:spPr>
          <a:xfrm>
            <a:off x="1570831" y="5714309"/>
            <a:ext cx="90503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Focus on conceptual understanding rather than implementation</a:t>
            </a:r>
          </a:p>
          <a:p>
            <a:pPr algn="ctr"/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Answer questions </a:t>
            </a:r>
          </a:p>
          <a:p>
            <a:pPr algn="ctr"/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Code to replicate figures in GitHub repository </a:t>
            </a:r>
            <a:endParaRPr lang="en-GB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5688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ine graph with a dotted line&#10;&#10;AI-generated content may be incorrect.">
            <a:extLst>
              <a:ext uri="{FF2B5EF4-FFF2-40B4-BE49-F238E27FC236}">
                <a16:creationId xmlns:a16="http://schemas.microsoft.com/office/drawing/2014/main" id="{247E69AA-C11B-F0D8-9E7B-13B6ABBE9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" y="4223337"/>
            <a:ext cx="3990596" cy="2394358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pic>
        <p:nvPicPr>
          <p:cNvPr id="5" name="Picture 4" descr="A line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062AEED-C144-03D0-578E-2CC3D11CB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1" y="1090829"/>
            <a:ext cx="3990596" cy="23943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9B8F33-C527-B6A7-FAB1-3EA3D63447D8}"/>
              </a:ext>
            </a:extLst>
          </p:cNvPr>
          <p:cNvSpPr txBox="1">
            <a:spLocks/>
          </p:cNvSpPr>
          <p:nvPr/>
        </p:nvSpPr>
        <p:spPr>
          <a:xfrm>
            <a:off x="838200" y="126005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Unfolding in the nonlinear opinion dynamics model</a:t>
            </a:r>
            <a:endParaRPr lang="en-GB" sz="36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8AB38F0-7030-93C1-2B2F-3BECCB3AA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8382" y="1370634"/>
            <a:ext cx="7653618" cy="46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35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11FA-1AF8-6DD2-4ED7-EAE02EC6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A908-C57D-05F3-EDA7-0107E7FC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14" y="1144818"/>
            <a:ext cx="9926171" cy="17982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Part 4 </a:t>
            </a:r>
            <a:br>
              <a:rPr lang="en-US" dirty="0">
                <a:latin typeface="Helvetica Neue" panose="02000803000000090004" pitchFamily="2" charset="0"/>
              </a:rPr>
            </a:br>
            <a:r>
              <a:rPr lang="en-US" dirty="0">
                <a:latin typeface="Helvetica Neue" panose="02000803000000090004" pitchFamily="2" charset="0"/>
              </a:rPr>
              <a:t>Separation of timescales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8A58E-3AC2-CBBA-069A-B2AE95D41FEF}"/>
              </a:ext>
            </a:extLst>
          </p:cNvPr>
          <p:cNvSpPr/>
          <p:nvPr/>
        </p:nvSpPr>
        <p:spPr>
          <a:xfrm>
            <a:off x="33527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1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36D307-85C6-9EB6-9E38-CEB296105DB1}"/>
              </a:ext>
            </a:extLst>
          </p:cNvPr>
          <p:cNvSpPr/>
          <p:nvPr/>
        </p:nvSpPr>
        <p:spPr>
          <a:xfrm>
            <a:off x="42671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2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048A8B-FA07-7774-7D7C-2FFA563205D7}"/>
              </a:ext>
            </a:extLst>
          </p:cNvPr>
          <p:cNvSpPr/>
          <p:nvPr/>
        </p:nvSpPr>
        <p:spPr>
          <a:xfrm>
            <a:off x="51815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3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4D757-E9EC-0FC8-ACC9-66B331A67C00}"/>
              </a:ext>
            </a:extLst>
          </p:cNvPr>
          <p:cNvSpPr/>
          <p:nvPr/>
        </p:nvSpPr>
        <p:spPr>
          <a:xfrm>
            <a:off x="60959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4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18C47D-2F60-9455-404E-C37BEEADB502}"/>
              </a:ext>
            </a:extLst>
          </p:cNvPr>
          <p:cNvSpPr/>
          <p:nvPr/>
        </p:nvSpPr>
        <p:spPr>
          <a:xfrm>
            <a:off x="70103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5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53788F-A8DE-EE87-D4E2-A6AFC1955086}"/>
              </a:ext>
            </a:extLst>
          </p:cNvPr>
          <p:cNvSpPr/>
          <p:nvPr/>
        </p:nvSpPr>
        <p:spPr>
          <a:xfrm>
            <a:off x="79247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6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464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6CD873-BE90-FA2D-09FF-1AC26E76A31D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State dependent attention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126A1-7402-89D4-DBD4-25B944BDEADC}"/>
                  </a:ext>
                </a:extLst>
              </p:cNvPr>
              <p:cNvSpPr txBox="1"/>
              <p:nvPr/>
            </p:nvSpPr>
            <p:spPr>
              <a:xfrm>
                <a:off x="3193505" y="3821243"/>
                <a:ext cx="56735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  <m:acc>
                        <m:accPr>
                          <m:chr m:val="̇"/>
                          <m:ctrlPr>
                            <a:rPr lang="en-GB" sz="4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78206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4000" b="0" i="1" smtClean="0">
                          <a:solidFill>
                            <a:srgbClr val="78206E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 smtClean="0">
                              <a:solidFill>
                                <a:srgbClr val="EACA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EACA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EACA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D126A1-7402-89D4-DBD4-25B944BDE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505" y="3821243"/>
                <a:ext cx="567354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6EE2E6-6FA1-8208-D30E-EDA0AB34842A}"/>
                  </a:ext>
                </a:extLst>
              </p:cNvPr>
              <p:cNvSpPr txBox="1"/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6EE2E6-6FA1-8208-D30E-EDA0AB348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229" y="2313139"/>
                <a:ext cx="5542095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E4DA1E5-5CAE-44C3-C6AB-1968432A3892}"/>
              </a:ext>
            </a:extLst>
          </p:cNvPr>
          <p:cNvSpPr txBox="1"/>
          <p:nvPr/>
        </p:nvSpPr>
        <p:spPr>
          <a:xfrm>
            <a:off x="4326028" y="2928692"/>
            <a:ext cx="116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Helvetica Neue" panose="02000803000000090004" pitchFamily="2" charset="0"/>
              </a:rPr>
              <a:t>Leak</a:t>
            </a:r>
            <a:endParaRPr lang="en-GB" sz="3200" dirty="0">
              <a:solidFill>
                <a:srgbClr val="7030A0"/>
              </a:solidFill>
              <a:latin typeface="Helvetica Neue" panose="0200080300000009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975F7-D74D-0584-3A0A-C04909EFF5E1}"/>
              </a:ext>
            </a:extLst>
          </p:cNvPr>
          <p:cNvSpPr txBox="1"/>
          <p:nvPr/>
        </p:nvSpPr>
        <p:spPr>
          <a:xfrm>
            <a:off x="7229646" y="1690688"/>
            <a:ext cx="266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Helvetica Neue" panose="02000803000000090004" pitchFamily="2" charset="0"/>
              </a:rPr>
              <a:t>Input or bias</a:t>
            </a:r>
            <a:endParaRPr lang="en-GB" sz="3200" dirty="0">
              <a:solidFill>
                <a:srgbClr val="C00000"/>
              </a:solidFill>
              <a:latin typeface="Helvetica Neue" panose="0200080300000009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23D4B-3E79-7B12-6B68-0F363A1199D7}"/>
              </a:ext>
            </a:extLst>
          </p:cNvPr>
          <p:cNvSpPr txBox="1"/>
          <p:nvPr/>
        </p:nvSpPr>
        <p:spPr>
          <a:xfrm>
            <a:off x="6515102" y="2939372"/>
            <a:ext cx="2164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803000000090004" pitchFamily="2" charset="0"/>
              </a:rPr>
              <a:t>Attention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ED9C5-2E1B-7662-5559-5CF37690A585}"/>
              </a:ext>
            </a:extLst>
          </p:cNvPr>
          <p:cNvSpPr txBox="1"/>
          <p:nvPr/>
        </p:nvSpPr>
        <p:spPr>
          <a:xfrm>
            <a:off x="1809187" y="1709526"/>
            <a:ext cx="3683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 Neue" panose="02000803000000090004" pitchFamily="2" charset="0"/>
              </a:rPr>
              <a:t>Decision variable</a:t>
            </a:r>
            <a:endParaRPr lang="en-GB" sz="3200" dirty="0">
              <a:solidFill>
                <a:schemeClr val="accent3">
                  <a:lumMod val="60000"/>
                  <a:lumOff val="4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0E87C-C12F-78C9-B8B6-9DC7D7C5DF27}"/>
              </a:ext>
            </a:extLst>
          </p:cNvPr>
          <p:cNvSpPr txBox="1"/>
          <p:nvPr/>
        </p:nvSpPr>
        <p:spPr>
          <a:xfrm>
            <a:off x="4711914" y="4733892"/>
            <a:ext cx="3740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ACA22"/>
                </a:solidFill>
                <a:latin typeface="Helvetica Neue" panose="02000803000000090004" pitchFamily="2" charset="0"/>
              </a:rPr>
              <a:t>Baseline attention</a:t>
            </a:r>
            <a:endParaRPr lang="en-GB" sz="3200" dirty="0">
              <a:solidFill>
                <a:srgbClr val="EACA22"/>
              </a:solidFill>
              <a:latin typeface="Helvetica Neue" panose="0200080300000009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99866-56CD-363E-D405-49C8A4982576}"/>
              </a:ext>
            </a:extLst>
          </p:cNvPr>
          <p:cNvSpPr txBox="1"/>
          <p:nvPr/>
        </p:nvSpPr>
        <p:spPr>
          <a:xfrm>
            <a:off x="8867046" y="3852021"/>
            <a:ext cx="1107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 Neue" panose="02000803000000090004" pitchFamily="2" charset="0"/>
              </a:rPr>
              <a:t>Gain</a:t>
            </a:r>
            <a:endParaRPr lang="en-GB" sz="3200" dirty="0">
              <a:solidFill>
                <a:schemeClr val="bg2">
                  <a:lumMod val="50000"/>
                </a:schemeClr>
              </a:solidFill>
              <a:latin typeface="Helvetica Neue" panose="0200080300000009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0788B-767E-47D9-AF68-944024304342}"/>
              </a:ext>
            </a:extLst>
          </p:cNvPr>
          <p:cNvSpPr txBox="1"/>
          <p:nvPr/>
        </p:nvSpPr>
        <p:spPr>
          <a:xfrm>
            <a:off x="432555" y="3605799"/>
            <a:ext cx="3056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 panose="02000803000000090004" pitchFamily="2" charset="0"/>
              </a:rPr>
              <a:t>Characteristic timescale</a:t>
            </a:r>
            <a:endParaRPr lang="en-GB" sz="3200" dirty="0">
              <a:solidFill>
                <a:schemeClr val="accent5">
                  <a:lumMod val="60000"/>
                  <a:lumOff val="40000"/>
                </a:schemeClr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368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B18A59-31D8-3B89-481D-92838F0454C1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Phase plane</a:t>
            </a:r>
            <a:endParaRPr lang="en-GB" sz="36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B658B0-04F9-6BD0-0FCD-1765579DA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4223" y="1445616"/>
            <a:ext cx="4103553" cy="3966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01CA1-79C6-714C-FD5E-4B23FEE78934}"/>
              </a:ext>
            </a:extLst>
          </p:cNvPr>
          <p:cNvSpPr txBox="1"/>
          <p:nvPr/>
        </p:nvSpPr>
        <p:spPr>
          <a:xfrm>
            <a:off x="190831" y="2890391"/>
            <a:ext cx="3633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panose="02000803000000090004" pitchFamily="2" charset="0"/>
              </a:rPr>
              <a:t>Decision variable </a:t>
            </a:r>
          </a:p>
          <a:p>
            <a:pPr algn="ctr"/>
            <a:r>
              <a:rPr lang="en-US" sz="3200" dirty="0">
                <a:latin typeface="Helvetica Neue" panose="02000803000000090004" pitchFamily="2" charset="0"/>
              </a:rPr>
              <a:t>x</a:t>
            </a:r>
            <a:endParaRPr lang="en-GB" sz="3200" dirty="0">
              <a:latin typeface="Helvetica Neue" panose="0200080300000009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E654-58F5-38DA-546A-DC173A55D38F}"/>
              </a:ext>
            </a:extLst>
          </p:cNvPr>
          <p:cNvSpPr txBox="1"/>
          <p:nvPr/>
        </p:nvSpPr>
        <p:spPr>
          <a:xfrm>
            <a:off x="4279467" y="5626487"/>
            <a:ext cx="3633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panose="02000803000000090004" pitchFamily="2" charset="0"/>
              </a:rPr>
              <a:t>Attention </a:t>
            </a:r>
          </a:p>
          <a:p>
            <a:pPr algn="ctr"/>
            <a:r>
              <a:rPr lang="en-US" sz="3200" dirty="0">
                <a:latin typeface="Helvetica Neue" panose="02000803000000090004" pitchFamily="2" charset="0"/>
              </a:rPr>
              <a:t>u</a:t>
            </a:r>
            <a:endParaRPr lang="en-GB" sz="3200" dirty="0">
              <a:latin typeface="Helvetica Neue" panose="0200080300000009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B1A34-F5AB-7CA0-9086-A09B02C77D53}"/>
              </a:ext>
            </a:extLst>
          </p:cNvPr>
          <p:cNvSpPr txBox="1"/>
          <p:nvPr/>
        </p:nvSpPr>
        <p:spPr>
          <a:xfrm>
            <a:off x="6445783" y="1045506"/>
            <a:ext cx="146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FF00"/>
                </a:solidFill>
                <a:latin typeface="Helvetica Neue" panose="02000803000000090004" pitchFamily="2" charset="0"/>
              </a:rPr>
              <a:t>Trajectory</a:t>
            </a:r>
            <a:endParaRPr lang="en-GB" sz="2000" dirty="0">
              <a:solidFill>
                <a:srgbClr val="00FF00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5117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87C5-CBAD-9DB8-C6F2-FFB3C6AD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9E67C3D-6D9C-2AE7-AFCA-082D90F5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4223" y="1445616"/>
            <a:ext cx="4103553" cy="39667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20BD69-A2AE-D244-8023-413F21E120BD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Nullclines</a:t>
            </a:r>
            <a:endParaRPr lang="en-GB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DA8E9-BA23-C86D-817F-2E39635D89EB}"/>
              </a:ext>
            </a:extLst>
          </p:cNvPr>
          <p:cNvSpPr txBox="1"/>
          <p:nvPr/>
        </p:nvSpPr>
        <p:spPr>
          <a:xfrm>
            <a:off x="190831" y="2890391"/>
            <a:ext cx="3633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C0CFF"/>
                </a:solidFill>
                <a:latin typeface="Helvetica Neue" panose="02000803000000090004" pitchFamily="2" charset="0"/>
              </a:rPr>
              <a:t>Decision variable </a:t>
            </a:r>
          </a:p>
          <a:p>
            <a:pPr algn="ctr"/>
            <a:r>
              <a:rPr lang="en-US" sz="3200" dirty="0">
                <a:solidFill>
                  <a:srgbClr val="0C0CFF"/>
                </a:solidFill>
                <a:latin typeface="Helvetica Neue" panose="02000803000000090004" pitchFamily="2" charset="0"/>
              </a:rPr>
              <a:t>x</a:t>
            </a:r>
            <a:endParaRPr lang="en-GB" sz="3200" dirty="0">
              <a:solidFill>
                <a:srgbClr val="0C0CFF"/>
              </a:solidFill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E5208-393B-1D9F-3F75-F81300353A71}"/>
              </a:ext>
            </a:extLst>
          </p:cNvPr>
          <p:cNvSpPr txBox="1"/>
          <p:nvPr/>
        </p:nvSpPr>
        <p:spPr>
          <a:xfrm>
            <a:off x="4279467" y="5626487"/>
            <a:ext cx="3633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Helvetica Neue" panose="02000803000000090004" pitchFamily="2" charset="0"/>
              </a:rPr>
              <a:t>Attention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Helvetica Neue" panose="02000803000000090004" pitchFamily="2" charset="0"/>
              </a:rPr>
              <a:t>u</a:t>
            </a:r>
            <a:endParaRPr lang="en-GB" sz="3200" dirty="0">
              <a:solidFill>
                <a:srgbClr val="FF0000"/>
              </a:solidFill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BC0B2F-0742-C285-B588-F03DF2285DF5}"/>
                  </a:ext>
                </a:extLst>
              </p:cNvPr>
              <p:cNvSpPr txBox="1"/>
              <p:nvPr/>
            </p:nvSpPr>
            <p:spPr>
              <a:xfrm>
                <a:off x="1006493" y="4279991"/>
                <a:ext cx="2001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rgbClr val="0C0C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BC0B2F-0742-C285-B588-F03DF2285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93" y="4279991"/>
                <a:ext cx="200174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536D5E-0862-AFC4-2FF6-5BAA260DD13D}"/>
                  </a:ext>
                </a:extLst>
              </p:cNvPr>
              <p:cNvSpPr txBox="1"/>
              <p:nvPr/>
            </p:nvSpPr>
            <p:spPr>
              <a:xfrm>
                <a:off x="7424520" y="5980430"/>
                <a:ext cx="2252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536D5E-0862-AFC4-2FF6-5BAA260DD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520" y="5980430"/>
                <a:ext cx="2252217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5497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73D3A-21D7-C3A8-C17A-BE6A510F5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64B6281-3432-BB5F-C335-D28C92BF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4223" y="1445616"/>
            <a:ext cx="4103553" cy="39667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89BC47-5001-0B35-35FD-F5AA58D7C501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Nullclines</a:t>
            </a:r>
            <a:endParaRPr lang="en-GB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1EDED-26EA-8240-1116-B92CCABDED24}"/>
              </a:ext>
            </a:extLst>
          </p:cNvPr>
          <p:cNvSpPr txBox="1"/>
          <p:nvPr/>
        </p:nvSpPr>
        <p:spPr>
          <a:xfrm>
            <a:off x="190831" y="2890391"/>
            <a:ext cx="3633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C0CFF"/>
                </a:solidFill>
                <a:latin typeface="Helvetica Neue" panose="02000803000000090004" pitchFamily="2" charset="0"/>
              </a:rPr>
              <a:t>Decision variable </a:t>
            </a:r>
          </a:p>
          <a:p>
            <a:pPr algn="ctr"/>
            <a:r>
              <a:rPr lang="en-US" sz="3200" dirty="0">
                <a:solidFill>
                  <a:srgbClr val="0C0CFF"/>
                </a:solidFill>
                <a:latin typeface="Helvetica Neue" panose="02000803000000090004" pitchFamily="2" charset="0"/>
              </a:rPr>
              <a:t>x</a:t>
            </a:r>
            <a:endParaRPr lang="en-GB" sz="3200" dirty="0">
              <a:solidFill>
                <a:srgbClr val="0C0CFF"/>
              </a:solidFill>
              <a:latin typeface="Helvetica Neue" panose="0200080300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866542-8798-A9B1-3AFA-7B6CE3AC9771}"/>
              </a:ext>
            </a:extLst>
          </p:cNvPr>
          <p:cNvSpPr txBox="1"/>
          <p:nvPr/>
        </p:nvSpPr>
        <p:spPr>
          <a:xfrm>
            <a:off x="4279467" y="5626487"/>
            <a:ext cx="3633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Helvetica Neue" panose="02000803000000090004" pitchFamily="2" charset="0"/>
              </a:rPr>
              <a:t>Attention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Helvetica Neue" panose="02000803000000090004" pitchFamily="2" charset="0"/>
              </a:rPr>
              <a:t>u</a:t>
            </a:r>
            <a:endParaRPr lang="en-GB" sz="3200" dirty="0">
              <a:solidFill>
                <a:srgbClr val="FF0000"/>
              </a:solidFill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7EFF7B-EC6B-8C1D-120D-E99B08A3C9A4}"/>
                  </a:ext>
                </a:extLst>
              </p:cNvPr>
              <p:cNvSpPr txBox="1"/>
              <p:nvPr/>
            </p:nvSpPr>
            <p:spPr>
              <a:xfrm>
                <a:off x="1006493" y="4279991"/>
                <a:ext cx="2001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rgbClr val="0C0C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7EFF7B-EC6B-8C1D-120D-E99B08A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93" y="4279991"/>
                <a:ext cx="2001741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4871B3-FA34-F270-D2EA-A2BCC09884DF}"/>
                  </a:ext>
                </a:extLst>
              </p:cNvPr>
              <p:cNvSpPr txBox="1"/>
              <p:nvPr/>
            </p:nvSpPr>
            <p:spPr>
              <a:xfrm>
                <a:off x="7424520" y="5980430"/>
                <a:ext cx="2252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  <m:acc>
                        <m:accPr>
                          <m:chr m:val="̇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4871B3-FA34-F270-D2EA-A2BCC0988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520" y="5980430"/>
                <a:ext cx="2252217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207997E-43FD-6F22-BE58-75CE0A685D7E}"/>
              </a:ext>
            </a:extLst>
          </p:cNvPr>
          <p:cNvSpPr txBox="1"/>
          <p:nvPr/>
        </p:nvSpPr>
        <p:spPr>
          <a:xfrm>
            <a:off x="8425390" y="2644170"/>
            <a:ext cx="3633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panose="02000803000000090004" pitchFamily="2" charset="0"/>
              </a:rPr>
              <a:t>Global equilibria are where nullclines cross</a:t>
            </a:r>
            <a:endParaRPr lang="en-GB" sz="3200" dirty="0">
              <a:latin typeface="Helvetica Neue" panose="02000803000000090004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10F8AEB-E14B-3BB3-69B5-3CE11085CF2B}"/>
              </a:ext>
            </a:extLst>
          </p:cNvPr>
          <p:cNvSpPr/>
          <p:nvPr/>
        </p:nvSpPr>
        <p:spPr>
          <a:xfrm>
            <a:off x="6631388" y="1739850"/>
            <a:ext cx="357808" cy="3747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520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BB9EE-8921-CE48-FAC7-6AEAB4DE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D82F5-CCCD-42E7-2E8E-D6C84FBEF798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DDA7D4-E5BE-5B28-09C0-A0B6D9AF2925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DDA7D4-E5BE-5B28-09C0-A0B6D9AF2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95772CAA-CF24-91C7-FFF0-AB03777C5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5734" y="1695615"/>
            <a:ext cx="4044803" cy="3949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C838C4-4452-D26D-3C55-D25A9AC34A04}"/>
              </a:ext>
            </a:extLst>
          </p:cNvPr>
          <p:cNvSpPr txBox="1"/>
          <p:nvPr/>
        </p:nvSpPr>
        <p:spPr>
          <a:xfrm>
            <a:off x="7145572" y="3363217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EEF3D8-CEF3-5305-DA07-6B6C7AA0A658}"/>
              </a:ext>
            </a:extLst>
          </p:cNvPr>
          <p:cNvSpPr txBox="1"/>
          <p:nvPr/>
        </p:nvSpPr>
        <p:spPr>
          <a:xfrm>
            <a:off x="9627161" y="5644916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0123FB-EA05-BEE5-4F2C-EC1D72CB1366}"/>
                  </a:ext>
                </a:extLst>
              </p:cNvPr>
              <p:cNvSpPr txBox="1"/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  <a:latin typeface="Helvetica Neue" panose="02000803000000090004" pitchFamily="2" charset="0"/>
                  </a:rPr>
                  <a:t>is small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0123FB-EA05-BEE5-4F2C-EC1D72CB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blipFill>
                <a:blip r:embed="rId5"/>
                <a:stretch>
                  <a:fillRect t="-13333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627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5A62-804B-C43C-18FA-FB3AB575B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E47C70-AFC1-1E4A-45C0-7C0A7BD13D96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24F8A-01E7-E258-7F9C-57AA6F028044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24F8A-01E7-E258-7F9C-57AA6F02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413CB67B-E157-2FA9-B6E1-48325D3FC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5734" y="1695615"/>
            <a:ext cx="4044803" cy="3949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17E766-F219-D08B-01F9-312A9CD817CF}"/>
              </a:ext>
            </a:extLst>
          </p:cNvPr>
          <p:cNvSpPr txBox="1"/>
          <p:nvPr/>
        </p:nvSpPr>
        <p:spPr>
          <a:xfrm>
            <a:off x="7145572" y="3363217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0BE582-743C-6FA9-E3C0-4A8DC4C04551}"/>
              </a:ext>
            </a:extLst>
          </p:cNvPr>
          <p:cNvSpPr txBox="1"/>
          <p:nvPr/>
        </p:nvSpPr>
        <p:spPr>
          <a:xfrm>
            <a:off x="9627161" y="5644916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0139A3-EFF4-D45B-A85E-637C8D76AE3B}"/>
                  </a:ext>
                </a:extLst>
              </p:cNvPr>
              <p:cNvSpPr txBox="1"/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  <a:latin typeface="Helvetica Neue" panose="02000803000000090004" pitchFamily="2" charset="0"/>
                  </a:rPr>
                  <a:t>is small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0139A3-EFF4-D45B-A85E-637C8D76A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blipFill>
                <a:blip r:embed="rId5"/>
                <a:stretch>
                  <a:fillRect t="-13333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302CA2F-AFF5-019C-0CF9-BEE833F75C0B}"/>
              </a:ext>
            </a:extLst>
          </p:cNvPr>
          <p:cNvSpPr txBox="1"/>
          <p:nvPr/>
        </p:nvSpPr>
        <p:spPr>
          <a:xfrm>
            <a:off x="1014481" y="3732549"/>
            <a:ext cx="4230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Which dynamic will be faster?</a:t>
            </a:r>
          </a:p>
          <a:p>
            <a:pPr algn="ctr"/>
            <a:r>
              <a:rPr lang="en-US" sz="2000" dirty="0">
                <a:latin typeface="Helvetica Neue" panose="02000803000000090004" pitchFamily="2" charset="0"/>
              </a:rPr>
              <a:t>1)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2)</a:t>
            </a:r>
            <a:endParaRPr lang="en-GB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981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9A94D-D127-AD8D-0DF4-B1784F57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501151-908C-F61D-E2C8-7EB5D6BE173D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021E41-5CC1-5500-D500-5817808059E1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021E41-5CC1-5500-D500-581780805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82142F1F-78BD-6FA5-A91C-E1FEFB5F9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5734" y="1695615"/>
            <a:ext cx="4044803" cy="3949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04791FB-32DC-5324-499A-346302F6D65B}"/>
              </a:ext>
            </a:extLst>
          </p:cNvPr>
          <p:cNvSpPr txBox="1"/>
          <p:nvPr/>
        </p:nvSpPr>
        <p:spPr>
          <a:xfrm>
            <a:off x="7145572" y="3363217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54F241-2846-732B-1940-A52E418C6730}"/>
              </a:ext>
            </a:extLst>
          </p:cNvPr>
          <p:cNvSpPr txBox="1"/>
          <p:nvPr/>
        </p:nvSpPr>
        <p:spPr>
          <a:xfrm>
            <a:off x="9627161" y="5644916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C3B515-19C9-F400-BB1F-C489531EBDF7}"/>
                  </a:ext>
                </a:extLst>
              </p:cNvPr>
              <p:cNvSpPr txBox="1"/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  <a:latin typeface="Helvetica Neue" panose="02000803000000090004" pitchFamily="2" charset="0"/>
                  </a:rPr>
                  <a:t>is small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C3B515-19C9-F400-BB1F-C489531E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blipFill>
                <a:blip r:embed="rId5"/>
                <a:stretch>
                  <a:fillRect t="-13333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6954868-EF06-75C6-9AC5-DD93C199E361}"/>
              </a:ext>
            </a:extLst>
          </p:cNvPr>
          <p:cNvSpPr txBox="1"/>
          <p:nvPr/>
        </p:nvSpPr>
        <p:spPr>
          <a:xfrm>
            <a:off x="1014481" y="3732549"/>
            <a:ext cx="4230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Which dynamic will be faster?</a:t>
            </a:r>
          </a:p>
          <a:p>
            <a:pPr algn="ctr"/>
            <a:r>
              <a:rPr lang="en-US" sz="2000" dirty="0">
                <a:latin typeface="Helvetica Neue" panose="02000803000000090004" pitchFamily="2" charset="0"/>
              </a:rPr>
              <a:t>1)</a:t>
            </a:r>
          </a:p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2)</a:t>
            </a:r>
            <a:endParaRPr lang="en-GB" sz="2000" dirty="0">
              <a:solidFill>
                <a:schemeClr val="accent6">
                  <a:lumMod val="75000"/>
                </a:schemeClr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5009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7D4E7-56E0-B582-545B-DA57EC7B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3D32D5-ADB7-3799-309B-354C91FE6EC9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9279AD-8315-FBCF-2164-FC9CA1EDE0B1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021E41-5CC1-5500-D500-581780805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C9A76A49-783C-BF6A-8432-5C78A4CB7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5734" y="1695615"/>
            <a:ext cx="4044803" cy="3949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B12177-B192-6D63-F3E4-C174F6AD928D}"/>
              </a:ext>
            </a:extLst>
          </p:cNvPr>
          <p:cNvSpPr txBox="1"/>
          <p:nvPr/>
        </p:nvSpPr>
        <p:spPr>
          <a:xfrm>
            <a:off x="7145572" y="3363217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4C2A3B-1752-8EE8-66A2-6BDD2ACB7EF1}"/>
              </a:ext>
            </a:extLst>
          </p:cNvPr>
          <p:cNvSpPr txBox="1"/>
          <p:nvPr/>
        </p:nvSpPr>
        <p:spPr>
          <a:xfrm>
            <a:off x="9627161" y="5644916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D965F3-5571-001F-1572-84993C4190B7}"/>
                  </a:ext>
                </a:extLst>
              </p:cNvPr>
              <p:cNvSpPr txBox="1"/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  <a:latin typeface="Helvetica Neue" panose="02000803000000090004" pitchFamily="2" charset="0"/>
                  </a:rPr>
                  <a:t>is small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C3B515-19C9-F400-BB1F-C489531E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blipFill>
                <a:blip r:embed="rId5"/>
                <a:stretch>
                  <a:fillRect t="-13333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1A7A2B4-16C6-2623-17F3-F60A1F285DF8}"/>
              </a:ext>
            </a:extLst>
          </p:cNvPr>
          <p:cNvSpPr txBox="1"/>
          <p:nvPr/>
        </p:nvSpPr>
        <p:spPr>
          <a:xfrm>
            <a:off x="4861397" y="1935552"/>
            <a:ext cx="2176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 panose="02000803000000090004" pitchFamily="2" charset="0"/>
              </a:rPr>
              <a:t>Decompose the dynamics along the systems’ dimensions </a:t>
            </a:r>
            <a:endParaRPr lang="en-US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148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7C700-A8E0-ABB8-71F1-1C43E18DD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ow do Ants Communicate? - Bug House Pest Control">
            <a:extLst>
              <a:ext uri="{FF2B5EF4-FFF2-40B4-BE49-F238E27FC236}">
                <a16:creationId xmlns:a16="http://schemas.microsoft.com/office/drawing/2014/main" id="{C4E2AA4B-C083-59EF-4246-3B400BD4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5" y="2772518"/>
            <a:ext cx="5563810" cy="370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2C83DA-EC92-E845-734E-E947A641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7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What are dynamical systems </a:t>
            </a:r>
            <a:endParaRPr lang="en-GB" dirty="0">
              <a:latin typeface="Helvetica Neue" panose="0200080300000009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CFB86-D656-7125-2812-9E12D5F70FDE}"/>
              </a:ext>
            </a:extLst>
          </p:cNvPr>
          <p:cNvSpPr txBox="1"/>
          <p:nvPr/>
        </p:nvSpPr>
        <p:spPr>
          <a:xfrm>
            <a:off x="1309766" y="1939759"/>
            <a:ext cx="3558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Helvetica Neue" panose="02000803000000090004" pitchFamily="2" charset="0"/>
              </a:rPr>
              <a:t>We want to describe ant trails </a:t>
            </a:r>
            <a:endParaRPr lang="en-GB" dirty="0"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598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02027-49A0-D4CF-C957-FA69F95E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69D671-A42F-0DD5-605E-128F967EB2B8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0E07C-7A72-6588-905C-EB282D191640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0E07C-7A72-6588-905C-EB282D191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9732B6B7-D432-6F83-5095-FAA96C71F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5734" y="1695615"/>
            <a:ext cx="4044803" cy="3949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B5D7A2-549F-2E6D-0A0B-4F76880F9A05}"/>
              </a:ext>
            </a:extLst>
          </p:cNvPr>
          <p:cNvSpPr txBox="1"/>
          <p:nvPr/>
        </p:nvSpPr>
        <p:spPr>
          <a:xfrm>
            <a:off x="7145572" y="3363217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11911A-3AF4-4998-3FC0-CC8331961E8E}"/>
              </a:ext>
            </a:extLst>
          </p:cNvPr>
          <p:cNvSpPr txBox="1"/>
          <p:nvPr/>
        </p:nvSpPr>
        <p:spPr>
          <a:xfrm>
            <a:off x="9627161" y="5644916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6AB74-A57C-3462-F2D8-FF290745093F}"/>
                  </a:ext>
                </a:extLst>
              </p:cNvPr>
              <p:cNvSpPr txBox="1"/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  <a:latin typeface="Helvetica Neue" panose="02000803000000090004" pitchFamily="2" charset="0"/>
                  </a:rPr>
                  <a:t>is small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6AB74-A57C-3462-F2D8-FF2907450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blipFill>
                <a:blip r:embed="rId5"/>
                <a:stretch>
                  <a:fillRect t="-13333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11D97F-3B0F-E3C7-6247-7EEBA78FD73E}"/>
                  </a:ext>
                </a:extLst>
              </p:cNvPr>
              <p:cNvSpPr txBox="1"/>
              <p:nvPr/>
            </p:nvSpPr>
            <p:spPr>
              <a:xfrm>
                <a:off x="7797153" y="4974867"/>
                <a:ext cx="209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11D97F-3B0F-E3C7-6247-7EEBA78F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53" y="4974867"/>
                <a:ext cx="209984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4D93AB-5E47-953E-5142-6B1526A15451}"/>
                  </a:ext>
                </a:extLst>
              </p:cNvPr>
              <p:cNvSpPr txBox="1"/>
              <p:nvPr/>
            </p:nvSpPr>
            <p:spPr>
              <a:xfrm>
                <a:off x="8847074" y="3258992"/>
                <a:ext cx="209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4D93AB-5E47-953E-5142-6B1526A1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74" y="3258992"/>
                <a:ext cx="2099843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FF4D897-0227-A5C9-356C-5087E331D91E}"/>
              </a:ext>
            </a:extLst>
          </p:cNvPr>
          <p:cNvSpPr txBox="1"/>
          <p:nvPr/>
        </p:nvSpPr>
        <p:spPr>
          <a:xfrm>
            <a:off x="1293076" y="3670265"/>
            <a:ext cx="390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The fast dynamics occurs along </a:t>
            </a:r>
            <a:r>
              <a:rPr lang="en-US" sz="2000" dirty="0">
                <a:latin typeface="Helvetica Neue" panose="02000803000000090004" pitchFamily="2" charset="0"/>
              </a:rPr>
              <a:t>attention u</a:t>
            </a:r>
            <a:endParaRPr lang="en-GB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8ED36-8315-E3E1-0A1D-15CFEEF9513F}"/>
              </a:ext>
            </a:extLst>
          </p:cNvPr>
          <p:cNvSpPr txBox="1"/>
          <p:nvPr/>
        </p:nvSpPr>
        <p:spPr>
          <a:xfrm>
            <a:off x="4861397" y="1935552"/>
            <a:ext cx="2176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 panose="02000803000000090004" pitchFamily="2" charset="0"/>
              </a:rPr>
              <a:t>Decompose the dynamics along the systems’ dimensions </a:t>
            </a:r>
            <a:endParaRPr lang="en-US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1835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3353B-5E35-F3CF-C80E-FB2CDFE8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F0BE29-7D8E-8B19-8C84-AFF355121A3B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76DA9-7710-5017-F7DE-2C470FBB856F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76DA9-7710-5017-F7DE-2C470FBB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A219C051-377E-7C9B-A575-1F0CEA35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5734" y="1695615"/>
            <a:ext cx="4044803" cy="3949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EC69CD3-5993-BECD-E93A-82DB91898D95}"/>
              </a:ext>
            </a:extLst>
          </p:cNvPr>
          <p:cNvSpPr txBox="1"/>
          <p:nvPr/>
        </p:nvSpPr>
        <p:spPr>
          <a:xfrm>
            <a:off x="7145572" y="3363217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D8FFD-8EFD-B911-E8A2-412CCED90D04}"/>
              </a:ext>
            </a:extLst>
          </p:cNvPr>
          <p:cNvSpPr txBox="1"/>
          <p:nvPr/>
        </p:nvSpPr>
        <p:spPr>
          <a:xfrm>
            <a:off x="9627161" y="5644916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72A077-C4E5-9052-6A55-F0C1AF61BB17}"/>
                  </a:ext>
                </a:extLst>
              </p:cNvPr>
              <p:cNvSpPr txBox="1"/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  <a:latin typeface="Helvetica Neue" panose="02000803000000090004" pitchFamily="2" charset="0"/>
                  </a:rPr>
                  <a:t>is small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72A077-C4E5-9052-6A55-F0C1AF61B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blipFill>
                <a:blip r:embed="rId5"/>
                <a:stretch>
                  <a:fillRect t="-13333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F9206A-B4C7-4EF4-82A4-BB4A6DBB11E8}"/>
                  </a:ext>
                </a:extLst>
              </p:cNvPr>
              <p:cNvSpPr txBox="1"/>
              <p:nvPr/>
            </p:nvSpPr>
            <p:spPr>
              <a:xfrm>
                <a:off x="7797153" y="4974867"/>
                <a:ext cx="209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F9206A-B4C7-4EF4-82A4-BB4A6DBB1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53" y="4974867"/>
                <a:ext cx="209984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19FB20-25C7-3FD2-1648-E1EA6DFBA346}"/>
                  </a:ext>
                </a:extLst>
              </p:cNvPr>
              <p:cNvSpPr txBox="1"/>
              <p:nvPr/>
            </p:nvSpPr>
            <p:spPr>
              <a:xfrm>
                <a:off x="8847074" y="3258992"/>
                <a:ext cx="209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19FB20-25C7-3FD2-1648-E1EA6DFBA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74" y="3258992"/>
                <a:ext cx="2099843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638E4F7-16E8-EE2B-BF31-04AE0D0E6CCB}"/>
              </a:ext>
            </a:extLst>
          </p:cNvPr>
          <p:cNvSpPr txBox="1"/>
          <p:nvPr/>
        </p:nvSpPr>
        <p:spPr>
          <a:xfrm>
            <a:off x="1293076" y="3670265"/>
            <a:ext cx="390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The fast dynamics occurs along </a:t>
            </a:r>
            <a:r>
              <a:rPr lang="en-US" sz="2000" dirty="0">
                <a:latin typeface="Helvetica Neue" panose="02000803000000090004" pitchFamily="2" charset="0"/>
              </a:rPr>
              <a:t>attention u</a:t>
            </a:r>
            <a:endParaRPr lang="en-GB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F1A73-4CEB-8353-8E46-FB636369EF91}"/>
              </a:ext>
            </a:extLst>
          </p:cNvPr>
          <p:cNvSpPr txBox="1"/>
          <p:nvPr/>
        </p:nvSpPr>
        <p:spPr>
          <a:xfrm>
            <a:off x="1293076" y="4709545"/>
            <a:ext cx="4129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803000000090004" pitchFamily="2" charset="0"/>
              </a:rPr>
              <a:t>The slow dynamics occurs along the decision variable x</a:t>
            </a:r>
            <a:endParaRPr lang="en-GB" sz="2000" dirty="0">
              <a:latin typeface="Helvetica Neue" panose="0200080300000009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EB08C-8B8A-F410-96DD-EF155B4BC61A}"/>
              </a:ext>
            </a:extLst>
          </p:cNvPr>
          <p:cNvSpPr txBox="1"/>
          <p:nvPr/>
        </p:nvSpPr>
        <p:spPr>
          <a:xfrm>
            <a:off x="4861397" y="1935552"/>
            <a:ext cx="2176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 panose="02000803000000090004" pitchFamily="2" charset="0"/>
              </a:rPr>
              <a:t>Decompose the dynamics along the systems’ dimensions </a:t>
            </a:r>
            <a:endParaRPr lang="en-US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1859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60E0-59A4-F3AD-007B-10C7D6C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725771-4F2D-4AAD-DC20-2EDB3F7A6BD3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78681-6AAD-8E36-9D90-4255215ADB84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78681-6AAD-8E36-9D90-4255215AD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1BDC0217-C1ED-023C-B576-11B66CD03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5734" y="1695615"/>
            <a:ext cx="4044803" cy="3949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45B07D-FCF4-7DB2-8EFC-A1F5C7A15296}"/>
              </a:ext>
            </a:extLst>
          </p:cNvPr>
          <p:cNvSpPr txBox="1"/>
          <p:nvPr/>
        </p:nvSpPr>
        <p:spPr>
          <a:xfrm>
            <a:off x="7145572" y="3363217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27D3E-C28D-AB8D-3B7E-75ACCCC8730D}"/>
              </a:ext>
            </a:extLst>
          </p:cNvPr>
          <p:cNvSpPr txBox="1"/>
          <p:nvPr/>
        </p:nvSpPr>
        <p:spPr>
          <a:xfrm>
            <a:off x="9627161" y="5644916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B9137A-758D-3873-F2C3-5C2469628678}"/>
                  </a:ext>
                </a:extLst>
              </p:cNvPr>
              <p:cNvSpPr txBox="1"/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  <a:latin typeface="Helvetica Neue" panose="02000803000000090004" pitchFamily="2" charset="0"/>
                  </a:rPr>
                  <a:t>is small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B9137A-758D-3873-F2C3-5C2469628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blipFill>
                <a:blip r:embed="rId5"/>
                <a:stretch>
                  <a:fillRect t="-13333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87E928-4633-154B-3780-D0C52D6437AC}"/>
              </a:ext>
            </a:extLst>
          </p:cNvPr>
          <p:cNvSpPr txBox="1"/>
          <p:nvPr/>
        </p:nvSpPr>
        <p:spPr>
          <a:xfrm>
            <a:off x="1293076" y="3670265"/>
            <a:ext cx="390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The fast dynamics occurs along </a:t>
            </a:r>
            <a:r>
              <a:rPr lang="en-US" sz="2000" dirty="0">
                <a:latin typeface="Helvetica Neue" panose="02000803000000090004" pitchFamily="2" charset="0"/>
              </a:rPr>
              <a:t>attention u</a:t>
            </a:r>
            <a:endParaRPr lang="en-GB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8BE5-EB0B-97FF-6DFF-FEB88EF12CFD}"/>
              </a:ext>
            </a:extLst>
          </p:cNvPr>
          <p:cNvSpPr txBox="1"/>
          <p:nvPr/>
        </p:nvSpPr>
        <p:spPr>
          <a:xfrm>
            <a:off x="1293076" y="4709545"/>
            <a:ext cx="4129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803000000090004" pitchFamily="2" charset="0"/>
              </a:rPr>
              <a:t>The slow dynamics occurs along the decision variable x</a:t>
            </a:r>
            <a:endParaRPr lang="en-GB" sz="2000" dirty="0">
              <a:latin typeface="Helvetica Neue" panose="02000803000000090004" pitchFamily="2" charset="0"/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254273AB-8B2A-930A-9199-60B38B8FD7B3}"/>
              </a:ext>
            </a:extLst>
          </p:cNvPr>
          <p:cNvSpPr/>
          <p:nvPr/>
        </p:nvSpPr>
        <p:spPr>
          <a:xfrm>
            <a:off x="8195843" y="2413037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121BFD1-4FD6-9BD8-6BC1-0465D8785A85}"/>
              </a:ext>
            </a:extLst>
          </p:cNvPr>
          <p:cNvSpPr/>
          <p:nvPr/>
        </p:nvSpPr>
        <p:spPr>
          <a:xfrm rot="10800000">
            <a:off x="10649818" y="2408703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C24DCD90-6E82-B68D-1CDB-3EF2545AE3A8}"/>
              </a:ext>
            </a:extLst>
          </p:cNvPr>
          <p:cNvSpPr/>
          <p:nvPr/>
        </p:nvSpPr>
        <p:spPr>
          <a:xfrm>
            <a:off x="10656108" y="4275451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4B1F467-77DC-26D0-BBAB-B99B854FF830}"/>
              </a:ext>
            </a:extLst>
          </p:cNvPr>
          <p:cNvSpPr/>
          <p:nvPr/>
        </p:nvSpPr>
        <p:spPr>
          <a:xfrm rot="10800000">
            <a:off x="8195843" y="4275450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C88D5A2-4C9E-F26F-B6A5-78D69F778564}"/>
              </a:ext>
            </a:extLst>
          </p:cNvPr>
          <p:cNvSpPr/>
          <p:nvPr/>
        </p:nvSpPr>
        <p:spPr>
          <a:xfrm>
            <a:off x="10962834" y="2408702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D20D1E9D-674E-398A-0D7A-D6B1DF4A62B5}"/>
              </a:ext>
            </a:extLst>
          </p:cNvPr>
          <p:cNvSpPr/>
          <p:nvPr/>
        </p:nvSpPr>
        <p:spPr>
          <a:xfrm>
            <a:off x="8505714" y="4275450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008B585F-389D-4EA0-2D9C-66E3A16A9F8A}"/>
              </a:ext>
            </a:extLst>
          </p:cNvPr>
          <p:cNvSpPr/>
          <p:nvPr/>
        </p:nvSpPr>
        <p:spPr>
          <a:xfrm rot="10800000">
            <a:off x="10962834" y="4275449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906D7C42-108D-C6FA-4676-7863A509A704}"/>
              </a:ext>
            </a:extLst>
          </p:cNvPr>
          <p:cNvSpPr/>
          <p:nvPr/>
        </p:nvSpPr>
        <p:spPr>
          <a:xfrm rot="10800000">
            <a:off x="8505713" y="2408702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FE4B8-9A7C-D4F6-BEA3-1CAF05E06DC6}"/>
              </a:ext>
            </a:extLst>
          </p:cNvPr>
          <p:cNvSpPr txBox="1"/>
          <p:nvPr/>
        </p:nvSpPr>
        <p:spPr>
          <a:xfrm>
            <a:off x="1293076" y="5602384"/>
            <a:ext cx="574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Which arrows describe the slow dynamics?</a:t>
            </a:r>
          </a:p>
          <a:p>
            <a:r>
              <a:rPr lang="en-US" sz="2000" dirty="0">
                <a:latin typeface="Helvetica Neue" panose="02000803000000090004" pitchFamily="2" charset="0"/>
              </a:rPr>
              <a:t>1) left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2) right</a:t>
            </a:r>
            <a:endParaRPr lang="en-GB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734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CC2E1-B7A7-0078-8C6D-F8AD40FAD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58B85E-BDB8-9519-AEE9-EE87E7BA2FA5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2DE9F-18B3-50C4-D6A7-C7F25DF4564A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2DE9F-18B3-50C4-D6A7-C7F25DF45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6A5E805B-87C9-36A6-3E6D-88A56FC98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5734" y="1695615"/>
            <a:ext cx="4044803" cy="3949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D096447-7D5C-3638-2ED2-1FAF7742BD8E}"/>
              </a:ext>
            </a:extLst>
          </p:cNvPr>
          <p:cNvSpPr txBox="1"/>
          <p:nvPr/>
        </p:nvSpPr>
        <p:spPr>
          <a:xfrm>
            <a:off x="7145572" y="3363217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A67B29-859D-B594-8A11-DBA1592E1759}"/>
              </a:ext>
            </a:extLst>
          </p:cNvPr>
          <p:cNvSpPr txBox="1"/>
          <p:nvPr/>
        </p:nvSpPr>
        <p:spPr>
          <a:xfrm>
            <a:off x="9627161" y="5644916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E4CE7D-540E-ED09-E26E-8A14BA92B549}"/>
                  </a:ext>
                </a:extLst>
              </p:cNvPr>
              <p:cNvSpPr txBox="1"/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  <a:latin typeface="Helvetica Neue" panose="02000803000000090004" pitchFamily="2" charset="0"/>
                  </a:rPr>
                  <a:t>is small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E4CE7D-540E-ED09-E26E-8A14BA92B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3028159"/>
                <a:ext cx="2176669" cy="461665"/>
              </a:xfrm>
              <a:prstGeom prst="rect">
                <a:avLst/>
              </a:prstGeom>
              <a:blipFill>
                <a:blip r:embed="rId5"/>
                <a:stretch>
                  <a:fillRect t="-13333" b="-2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B3946F-9C92-DEE0-B75E-5EDB31B6A902}"/>
              </a:ext>
            </a:extLst>
          </p:cNvPr>
          <p:cNvSpPr txBox="1"/>
          <p:nvPr/>
        </p:nvSpPr>
        <p:spPr>
          <a:xfrm>
            <a:off x="1293076" y="3670265"/>
            <a:ext cx="390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The fast dynamics occurs along </a:t>
            </a:r>
            <a:r>
              <a:rPr lang="en-US" sz="2000" dirty="0">
                <a:latin typeface="Helvetica Neue" panose="02000803000000090004" pitchFamily="2" charset="0"/>
              </a:rPr>
              <a:t>attention u</a:t>
            </a:r>
            <a:endParaRPr lang="en-GB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ABB54-D9F1-9233-5913-28EA3B7FFBDB}"/>
              </a:ext>
            </a:extLst>
          </p:cNvPr>
          <p:cNvSpPr txBox="1"/>
          <p:nvPr/>
        </p:nvSpPr>
        <p:spPr>
          <a:xfrm>
            <a:off x="1293076" y="4709545"/>
            <a:ext cx="4129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803000000090004" pitchFamily="2" charset="0"/>
              </a:rPr>
              <a:t>The slow dynamics occurs along the decision variable x</a:t>
            </a:r>
            <a:endParaRPr lang="en-GB" sz="2000" dirty="0">
              <a:latin typeface="Helvetica Neue" panose="02000803000000090004" pitchFamily="2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8A0330D-2D2B-3974-C54F-B6AEC27A9C06}"/>
              </a:ext>
            </a:extLst>
          </p:cNvPr>
          <p:cNvSpPr/>
          <p:nvPr/>
        </p:nvSpPr>
        <p:spPr>
          <a:xfrm>
            <a:off x="8195843" y="2413037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31975AC-171F-7409-5DBE-2796D1C21935}"/>
              </a:ext>
            </a:extLst>
          </p:cNvPr>
          <p:cNvSpPr/>
          <p:nvPr/>
        </p:nvSpPr>
        <p:spPr>
          <a:xfrm rot="10800000">
            <a:off x="10649818" y="2408703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D02E025-673C-91CC-0892-680C19F72086}"/>
              </a:ext>
            </a:extLst>
          </p:cNvPr>
          <p:cNvSpPr/>
          <p:nvPr/>
        </p:nvSpPr>
        <p:spPr>
          <a:xfrm>
            <a:off x="10656108" y="4275451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B99E976-B5E9-54FF-8479-473E3ECDAB8D}"/>
              </a:ext>
            </a:extLst>
          </p:cNvPr>
          <p:cNvSpPr/>
          <p:nvPr/>
        </p:nvSpPr>
        <p:spPr>
          <a:xfrm rot="10800000">
            <a:off x="8195843" y="4275450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3FC1F-15D2-1920-DB23-842719FAC3A4}"/>
              </a:ext>
            </a:extLst>
          </p:cNvPr>
          <p:cNvSpPr txBox="1"/>
          <p:nvPr/>
        </p:nvSpPr>
        <p:spPr>
          <a:xfrm>
            <a:off x="1293076" y="5602384"/>
            <a:ext cx="5740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Which arrows describe the slow dynamics?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Helvetica Neue" panose="02000803000000090004" pitchFamily="2" charset="0"/>
              </a:rPr>
              <a:t>1) left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 Neue" panose="02000803000000090004" pitchFamily="2" charset="0"/>
              </a:rPr>
              <a:t>2) right</a:t>
            </a:r>
            <a:endParaRPr lang="en-GB" sz="20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E3D9E0-E4B1-5CC1-3B9F-3FC00D06B25C}"/>
                  </a:ext>
                </a:extLst>
              </p:cNvPr>
              <p:cNvSpPr txBox="1"/>
              <p:nvPr/>
            </p:nvSpPr>
            <p:spPr>
              <a:xfrm>
                <a:off x="7677399" y="1837670"/>
                <a:ext cx="209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>
                  <a:solidFill>
                    <a:srgbClr val="0C0CFF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E3D9E0-E4B1-5CC1-3B9F-3FC00D06B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399" y="1837670"/>
                <a:ext cx="2099843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E281E-95E0-B410-0153-27E85C65A1F3}"/>
                  </a:ext>
                </a:extLst>
              </p:cNvPr>
              <p:cNvSpPr txBox="1"/>
              <p:nvPr/>
            </p:nvSpPr>
            <p:spPr>
              <a:xfrm>
                <a:off x="9687644" y="3877978"/>
                <a:ext cx="209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GB" dirty="0">
                  <a:solidFill>
                    <a:srgbClr val="0C0C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E281E-95E0-B410-0153-27E85C65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644" y="3877978"/>
                <a:ext cx="209984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8723A2-8933-6B72-9EFA-AB6150B6C99A}"/>
                  </a:ext>
                </a:extLst>
              </p:cNvPr>
              <p:cNvSpPr txBox="1"/>
              <p:nvPr/>
            </p:nvSpPr>
            <p:spPr>
              <a:xfrm>
                <a:off x="8995549" y="2965755"/>
                <a:ext cx="209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rgbClr val="0C0C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C0CFF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dirty="0">
                  <a:solidFill>
                    <a:srgbClr val="0C0C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8723A2-8933-6B72-9EFA-AB6150B6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549" y="2965755"/>
                <a:ext cx="209984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888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53BB8-4565-946A-0D6B-831B4879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709DF7-3872-5800-D6ED-5291B88E4D0C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94C1E-63BF-7F63-425B-EBE2BECDBF51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394C1E-63BF-7F63-425B-EBE2BECDB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8C22511-D61F-F065-EB79-CC3ED43C3ABB}"/>
              </a:ext>
            </a:extLst>
          </p:cNvPr>
          <p:cNvSpPr txBox="1"/>
          <p:nvPr/>
        </p:nvSpPr>
        <p:spPr>
          <a:xfrm>
            <a:off x="8959738" y="5760966"/>
            <a:ext cx="1016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C0CFF"/>
                </a:solidFill>
                <a:latin typeface="Helvetica Neue" panose="02000803000000090004" pitchFamily="2" charset="0"/>
              </a:rPr>
              <a:t>x (slow)</a:t>
            </a:r>
            <a:endParaRPr lang="en-GB" dirty="0">
              <a:solidFill>
                <a:srgbClr val="0C0C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EB85CC-7422-9DDB-02CB-E8DE175BDF43}"/>
              </a:ext>
            </a:extLst>
          </p:cNvPr>
          <p:cNvSpPr txBox="1"/>
          <p:nvPr/>
        </p:nvSpPr>
        <p:spPr>
          <a:xfrm>
            <a:off x="7050939" y="3244334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B0F32D-180A-36B0-D90E-20A5CA800695}"/>
              </a:ext>
            </a:extLst>
          </p:cNvPr>
          <p:cNvSpPr txBox="1"/>
          <p:nvPr/>
        </p:nvSpPr>
        <p:spPr>
          <a:xfrm>
            <a:off x="589780" y="3547883"/>
            <a:ext cx="5583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You can consider the </a:t>
            </a:r>
            <a:r>
              <a:rPr lang="en-US" sz="2400" dirty="0">
                <a:solidFill>
                  <a:srgbClr val="0C0CFF"/>
                </a:solidFill>
                <a:latin typeface="Helvetica Neue" panose="02000803000000090004" pitchFamily="2" charset="0"/>
              </a:rPr>
              <a:t>slow variable </a:t>
            </a:r>
            <a:r>
              <a:rPr lang="en-US" sz="2400" dirty="0">
                <a:latin typeface="Helvetica Neue" panose="02000803000000090004" pitchFamily="2" charset="0"/>
              </a:rPr>
              <a:t>a parameter, along which there is an </a:t>
            </a:r>
            <a:r>
              <a:rPr lang="en-US" sz="2400" dirty="0">
                <a:solidFill>
                  <a:srgbClr val="FF0000"/>
                </a:solidFill>
                <a:latin typeface="Helvetica Neue" panose="02000803000000090004" pitchFamily="2" charset="0"/>
              </a:rPr>
              <a:t>equilibrium branch for the fast variable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5DB38D-EB9C-2E85-E3A8-404D1B0E3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445734" y="1695615"/>
            <a:ext cx="4044803" cy="39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31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F2337-5D3F-1BEA-7780-4469ED63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20E546-DEB8-0997-AF83-2AFB6B9D1BDA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D6F44-A6DC-19AB-F3C4-FB3E42F33A66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D6F44-A6DC-19AB-F3C4-FB3E42F33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0217F7D-7453-A0A0-10CA-E18753C0D58B}"/>
              </a:ext>
            </a:extLst>
          </p:cNvPr>
          <p:cNvSpPr txBox="1"/>
          <p:nvPr/>
        </p:nvSpPr>
        <p:spPr>
          <a:xfrm>
            <a:off x="9318053" y="5692667"/>
            <a:ext cx="1069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 (slow)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9B7263-222C-4C27-61AC-36BD5DEC9E32}"/>
              </a:ext>
            </a:extLst>
          </p:cNvPr>
          <p:cNvSpPr txBox="1"/>
          <p:nvPr/>
        </p:nvSpPr>
        <p:spPr>
          <a:xfrm>
            <a:off x="7050939" y="3244334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58B1FB-63CB-408F-451F-68AAFCA6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43139" y="1695615"/>
            <a:ext cx="4122329" cy="3984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E0020D-21A0-D9E3-C8A0-C3A505B8A2AD}"/>
              </a:ext>
            </a:extLst>
          </p:cNvPr>
          <p:cNvSpPr txBox="1"/>
          <p:nvPr/>
        </p:nvSpPr>
        <p:spPr>
          <a:xfrm>
            <a:off x="311325" y="5287574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Helvetica Neue" panose="02000803000000090004" pitchFamily="2" charset="0"/>
              </a:rPr>
              <a:t>If the state was not on the fast nullcline, the fast dynamics would take the state back to the fast nullcline </a:t>
            </a:r>
            <a:endParaRPr lang="en-GB" sz="1800" dirty="0">
              <a:latin typeface="Helvetica Neue" panose="0200080300000009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85B83-C8B4-BE8D-E398-D55B1882BBDA}"/>
              </a:ext>
            </a:extLst>
          </p:cNvPr>
          <p:cNvSpPr txBox="1"/>
          <p:nvPr/>
        </p:nvSpPr>
        <p:spPr>
          <a:xfrm>
            <a:off x="589780" y="3547883"/>
            <a:ext cx="5583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803000000090004" pitchFamily="2" charset="0"/>
              </a:rPr>
              <a:t>You can consider the </a:t>
            </a:r>
            <a:r>
              <a:rPr lang="en-US" sz="2400" dirty="0">
                <a:solidFill>
                  <a:srgbClr val="0C0CFF"/>
                </a:solidFill>
                <a:latin typeface="Helvetica Neue" panose="02000803000000090004" pitchFamily="2" charset="0"/>
              </a:rPr>
              <a:t>slow variable </a:t>
            </a:r>
            <a:r>
              <a:rPr lang="en-US" sz="2400" dirty="0">
                <a:latin typeface="Helvetica Neue" panose="02000803000000090004" pitchFamily="2" charset="0"/>
              </a:rPr>
              <a:t>a parameter, along which there is an </a:t>
            </a:r>
            <a:r>
              <a:rPr lang="en-US" sz="2400" dirty="0">
                <a:solidFill>
                  <a:srgbClr val="FF0000"/>
                </a:solidFill>
                <a:latin typeface="Helvetica Neue" panose="02000803000000090004" pitchFamily="2" charset="0"/>
              </a:rPr>
              <a:t>equilibrium branch for the fast variable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9163274-EF67-99EC-800C-2224978A0EE8}"/>
              </a:ext>
            </a:extLst>
          </p:cNvPr>
          <p:cNvSpPr/>
          <p:nvPr/>
        </p:nvSpPr>
        <p:spPr>
          <a:xfrm>
            <a:off x="9318054" y="3294886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290849F-92BF-4196-D480-6EC7B7471907}"/>
              </a:ext>
            </a:extLst>
          </p:cNvPr>
          <p:cNvSpPr/>
          <p:nvPr/>
        </p:nvSpPr>
        <p:spPr>
          <a:xfrm rot="10800000">
            <a:off x="9318054" y="4545048"/>
            <a:ext cx="214685" cy="57249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085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3729-1704-BC9C-A867-9661A8B7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A32513-80F3-C4BE-118B-0E350FB93BCE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Separation of timescales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5EFFE7-1DD8-56A7-4A9B-CAFDBD5ED931}"/>
                  </a:ext>
                </a:extLst>
              </p:cNvPr>
              <p:cNvSpPr txBox="1"/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solidFill>
                          <a:srgbClr val="0C0C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b="0" i="1" smtClean="0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solidFill>
                              <a:srgbClr val="0C0C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3200" b="0" i="1" dirty="0">
                  <a:solidFill>
                    <a:srgbClr val="0C0CFF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τ</m:t>
                    </m:r>
                    <m:acc>
                      <m:accPr>
                        <m:chr m:val="̇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5EFFE7-1DD8-56A7-4A9B-CAFDBD5E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76" y="1802740"/>
                <a:ext cx="3907078" cy="1077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038A189-A04B-7188-2DD1-190D0956051A}"/>
              </a:ext>
            </a:extLst>
          </p:cNvPr>
          <p:cNvSpPr txBox="1"/>
          <p:nvPr/>
        </p:nvSpPr>
        <p:spPr>
          <a:xfrm>
            <a:off x="7050939" y="3244334"/>
            <a:ext cx="300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u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CD02D64-C60B-93FD-F0A2-8AFDB4188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43139" y="1695615"/>
            <a:ext cx="4122329" cy="3984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F8A925-C702-F4B6-817A-860CC84EE1DD}"/>
              </a:ext>
            </a:extLst>
          </p:cNvPr>
          <p:cNvSpPr txBox="1"/>
          <p:nvPr/>
        </p:nvSpPr>
        <p:spPr>
          <a:xfrm>
            <a:off x="311325" y="5287574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Helvetica Neue" panose="02000803000000090004" pitchFamily="2" charset="0"/>
              </a:rPr>
              <a:t>If the state was not on the fast nullcline, the fast dynamics would take the state back to the fast nullcline </a:t>
            </a:r>
            <a:endParaRPr lang="en-GB" sz="1800" dirty="0">
              <a:latin typeface="Helvetica Neue" panose="0200080300000009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37B3E-6D7C-F096-ECBD-12709995D98B}"/>
              </a:ext>
            </a:extLst>
          </p:cNvPr>
          <p:cNvSpPr txBox="1"/>
          <p:nvPr/>
        </p:nvSpPr>
        <p:spPr>
          <a:xfrm>
            <a:off x="439310" y="3429000"/>
            <a:ext cx="6094674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Neue" panose="02000803000000090004" pitchFamily="2" charset="0"/>
              </a:rPr>
              <a:t>The </a:t>
            </a:r>
            <a:r>
              <a:rPr lang="en-US" sz="2800" dirty="0">
                <a:solidFill>
                  <a:srgbClr val="00FF00"/>
                </a:solidFill>
                <a:latin typeface="Helvetica Neue" panose="02000803000000090004" pitchFamily="2" charset="0"/>
              </a:rPr>
              <a:t>dynamics</a:t>
            </a:r>
            <a:r>
              <a:rPr lang="en-US" sz="2800" dirty="0">
                <a:solidFill>
                  <a:schemeClr val="bg1"/>
                </a:solidFill>
                <a:latin typeface="Helvetica Neue" panose="02000803000000090004" pitchFamily="2" charset="0"/>
              </a:rPr>
              <a:t> mainly occur along the fast nullcline(s) in the direction indicated by the slow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43153-50B6-F794-B6A9-92327363F071}"/>
              </a:ext>
            </a:extLst>
          </p:cNvPr>
          <p:cNvSpPr txBox="1"/>
          <p:nvPr/>
        </p:nvSpPr>
        <p:spPr>
          <a:xfrm>
            <a:off x="9318054" y="5692667"/>
            <a:ext cx="1123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" panose="02000803000000090004" pitchFamily="2" charset="0"/>
              </a:rPr>
              <a:t>x (slow)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9586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E6740-2794-F5AC-DC0E-5824A7AAC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2F994C3A-516F-7708-E8BA-4CD06A5D1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0" y="1813890"/>
            <a:ext cx="5383699" cy="3230220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5F9A2A-C70A-4A0E-E96E-CA29969B2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6692" y="1445616"/>
            <a:ext cx="4103553" cy="39667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88628C8-F49B-5E98-2182-EB70A6B2B2E4}"/>
              </a:ext>
            </a:extLst>
          </p:cNvPr>
          <p:cNvSpPr/>
          <p:nvPr/>
        </p:nvSpPr>
        <p:spPr>
          <a:xfrm>
            <a:off x="1681703" y="2255231"/>
            <a:ext cx="1029692" cy="109226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F8570-3E0D-FA4B-4A41-1AC050737DA3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Ghost equilibria </a:t>
            </a:r>
            <a:endParaRPr lang="en-GB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AB724-4FAD-546C-32A5-386CFA344803}"/>
              </a:ext>
            </a:extLst>
          </p:cNvPr>
          <p:cNvSpPr txBox="1"/>
          <p:nvPr/>
        </p:nvSpPr>
        <p:spPr>
          <a:xfrm>
            <a:off x="319078" y="5184529"/>
            <a:ext cx="6030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 panose="02000803000000090004" pitchFamily="2" charset="0"/>
              </a:rPr>
              <a:t>When passing near previous global equilibria</a:t>
            </a:r>
          </a:p>
          <a:p>
            <a:pPr algn="ctr"/>
            <a:r>
              <a:rPr lang="en-US" sz="2000" dirty="0">
                <a:latin typeface="Helvetica Neue" panose="02000803000000090004" pitchFamily="2" charset="0"/>
              </a:rPr>
              <a:t>the dynamics slow down</a:t>
            </a:r>
            <a:endParaRPr lang="en-GB" sz="2000" dirty="0">
              <a:latin typeface="Helvetica Neue" panose="02000803000000090004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0DB691-2BB3-943E-7E31-B20AE483CC46}"/>
              </a:ext>
            </a:extLst>
          </p:cNvPr>
          <p:cNvSpPr/>
          <p:nvPr/>
        </p:nvSpPr>
        <p:spPr>
          <a:xfrm>
            <a:off x="8211049" y="2025968"/>
            <a:ext cx="1029692" cy="109226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DA4D32-D1A1-DB21-4BC5-22A40C375336}"/>
              </a:ext>
            </a:extLst>
          </p:cNvPr>
          <p:cNvSpPr/>
          <p:nvPr/>
        </p:nvSpPr>
        <p:spPr>
          <a:xfrm>
            <a:off x="9079066" y="4023071"/>
            <a:ext cx="1029692" cy="109226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FA8D20-EA78-581B-AC4B-CEF23951D945}"/>
              </a:ext>
            </a:extLst>
          </p:cNvPr>
          <p:cNvSpPr/>
          <p:nvPr/>
        </p:nvSpPr>
        <p:spPr>
          <a:xfrm>
            <a:off x="1181755" y="3717235"/>
            <a:ext cx="738806" cy="74344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6740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C4469-9A37-4B6E-9E54-A9883EAA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CEB9A5F9-1040-8D25-A0FF-31B6C812C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0" y="1813890"/>
            <a:ext cx="5383699" cy="3230220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08446A4-CD9D-F136-4574-3070DACB9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6692" y="1445616"/>
            <a:ext cx="4103553" cy="39667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0F9DD32-D325-B0B1-DA8A-2D18407AB84D}"/>
              </a:ext>
            </a:extLst>
          </p:cNvPr>
          <p:cNvSpPr/>
          <p:nvPr/>
        </p:nvSpPr>
        <p:spPr>
          <a:xfrm>
            <a:off x="1681703" y="2255231"/>
            <a:ext cx="1029692" cy="109226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DFF8D-4A1A-19BE-D616-81C3577231D8}"/>
              </a:ext>
            </a:extLst>
          </p:cNvPr>
          <p:cNvSpPr txBox="1">
            <a:spLocks/>
          </p:cNvSpPr>
          <p:nvPr/>
        </p:nvSpPr>
        <p:spPr>
          <a:xfrm>
            <a:off x="838200" y="324781"/>
            <a:ext cx="10515600" cy="885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 Neue" panose="02000803000000090004" pitchFamily="2" charset="0"/>
              </a:rPr>
              <a:t>Ghost equilibria 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C4D1D-465A-EAF8-CA2E-F3C3CAD11897}"/>
              </a:ext>
            </a:extLst>
          </p:cNvPr>
          <p:cNvSpPr txBox="1"/>
          <p:nvPr/>
        </p:nvSpPr>
        <p:spPr>
          <a:xfrm>
            <a:off x="319078" y="5184529"/>
            <a:ext cx="6030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 panose="02000803000000090004" pitchFamily="2" charset="0"/>
              </a:rPr>
              <a:t>When passing near previous global equilibria</a:t>
            </a:r>
          </a:p>
          <a:p>
            <a:pPr algn="ctr"/>
            <a:r>
              <a:rPr lang="en-US" sz="2000" dirty="0">
                <a:latin typeface="Helvetica Neue" panose="02000803000000090004" pitchFamily="2" charset="0"/>
              </a:rPr>
              <a:t>the dynamics slow down</a:t>
            </a:r>
            <a:endParaRPr lang="en-GB" sz="2000" dirty="0">
              <a:latin typeface="Helvetica Neue" panose="0200080300000009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BE569-9D50-4E7C-6776-8C24B25A3295}"/>
              </a:ext>
            </a:extLst>
          </p:cNvPr>
          <p:cNvSpPr txBox="1"/>
          <p:nvPr/>
        </p:nvSpPr>
        <p:spPr>
          <a:xfrm>
            <a:off x="319078" y="5969327"/>
            <a:ext cx="6455433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Neue" panose="02000803000000090004" pitchFamily="2" charset="0"/>
              </a:rPr>
              <a:t>Dynamics always slow down near the critical point (critical slowing down)</a:t>
            </a:r>
            <a:endParaRPr lang="en-GB" sz="2000" dirty="0">
              <a:solidFill>
                <a:schemeClr val="bg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DF8F7-0A4C-1FB2-92AB-9E1A2C3204A9}"/>
              </a:ext>
            </a:extLst>
          </p:cNvPr>
          <p:cNvSpPr txBox="1"/>
          <p:nvPr/>
        </p:nvSpPr>
        <p:spPr>
          <a:xfrm>
            <a:off x="6906692" y="5892415"/>
            <a:ext cx="506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 panose="02000803000000090004" pitchFamily="2" charset="0"/>
              </a:rPr>
              <a:t>Even if the equilibrium disappeared! </a:t>
            </a:r>
          </a:p>
          <a:p>
            <a:pPr algn="ctr"/>
            <a:r>
              <a:rPr lang="en-US" sz="2000" dirty="0">
                <a:latin typeface="Helvetica Neue" panose="02000803000000090004" pitchFamily="2" charset="0"/>
              </a:rPr>
              <a:t>(the farther away, the smaller the effect) </a:t>
            </a:r>
            <a:endParaRPr lang="en-GB" sz="2000" dirty="0">
              <a:latin typeface="Helvetica Neue" panose="0200080300000009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A9A319-BF16-77B6-9A75-A6A9C3C45A1B}"/>
              </a:ext>
            </a:extLst>
          </p:cNvPr>
          <p:cNvSpPr/>
          <p:nvPr/>
        </p:nvSpPr>
        <p:spPr>
          <a:xfrm>
            <a:off x="9079066" y="4023071"/>
            <a:ext cx="1029692" cy="109226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CC02A1-AB8E-F815-D309-C5F8D87B2E63}"/>
              </a:ext>
            </a:extLst>
          </p:cNvPr>
          <p:cNvSpPr/>
          <p:nvPr/>
        </p:nvSpPr>
        <p:spPr>
          <a:xfrm>
            <a:off x="1181755" y="3717235"/>
            <a:ext cx="738806" cy="74344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517C49-3E6D-B2A5-76D9-A0FDD2D995A2}"/>
              </a:ext>
            </a:extLst>
          </p:cNvPr>
          <p:cNvSpPr/>
          <p:nvPr/>
        </p:nvSpPr>
        <p:spPr>
          <a:xfrm>
            <a:off x="8211049" y="2025968"/>
            <a:ext cx="1029692" cy="109226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26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240D-7460-0D6E-8CEE-7831E94A6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9F67-7AE0-411C-843E-60A660EB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14" y="1144818"/>
            <a:ext cx="9926171" cy="17982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Helvetica Neue" panose="02000803000000090004" pitchFamily="2" charset="0"/>
              </a:rPr>
              <a:t>Part 5 </a:t>
            </a:r>
            <a:br>
              <a:rPr lang="en-US" dirty="0">
                <a:latin typeface="Helvetica Neue" panose="02000803000000090004" pitchFamily="2" charset="0"/>
              </a:rPr>
            </a:br>
            <a:r>
              <a:rPr lang="en-US" dirty="0">
                <a:latin typeface="Helvetica Neue" panose="02000803000000090004" pitchFamily="2" charset="0"/>
              </a:rPr>
              <a:t>Symmetries in dynamical systems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F722A-A8E8-2440-61DF-267848631F03}"/>
              </a:ext>
            </a:extLst>
          </p:cNvPr>
          <p:cNvSpPr/>
          <p:nvPr/>
        </p:nvSpPr>
        <p:spPr>
          <a:xfrm>
            <a:off x="33527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1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A6A91-60F9-42AF-C9AA-9752B9F3DE43}"/>
              </a:ext>
            </a:extLst>
          </p:cNvPr>
          <p:cNvSpPr/>
          <p:nvPr/>
        </p:nvSpPr>
        <p:spPr>
          <a:xfrm>
            <a:off x="42671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2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AFC0BC-861B-38DC-D6FD-956FA8CB5660}"/>
              </a:ext>
            </a:extLst>
          </p:cNvPr>
          <p:cNvSpPr/>
          <p:nvPr/>
        </p:nvSpPr>
        <p:spPr>
          <a:xfrm>
            <a:off x="51815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3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1E98D2-3287-2942-A47B-38E602FD0526}"/>
              </a:ext>
            </a:extLst>
          </p:cNvPr>
          <p:cNvSpPr/>
          <p:nvPr/>
        </p:nvSpPr>
        <p:spPr>
          <a:xfrm>
            <a:off x="60959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4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682537-58BE-2772-0814-5F3EB35260CE}"/>
              </a:ext>
            </a:extLst>
          </p:cNvPr>
          <p:cNvSpPr/>
          <p:nvPr/>
        </p:nvSpPr>
        <p:spPr>
          <a:xfrm>
            <a:off x="7010399" y="3914918"/>
            <a:ext cx="914400" cy="632012"/>
          </a:xfrm>
          <a:prstGeom prst="rect">
            <a:avLst/>
          </a:prstGeom>
          <a:solidFill>
            <a:schemeClr val="tx1">
              <a:alpha val="25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5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DDC317-3269-F3F2-B0CF-AB8B975E4A52}"/>
              </a:ext>
            </a:extLst>
          </p:cNvPr>
          <p:cNvSpPr/>
          <p:nvPr/>
        </p:nvSpPr>
        <p:spPr>
          <a:xfrm>
            <a:off x="7924799" y="3914918"/>
            <a:ext cx="914400" cy="63201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Helvetica Neue" panose="02000803000000090004" pitchFamily="2" charset="0"/>
              </a:rPr>
              <a:t>6</a:t>
            </a:r>
            <a:endParaRPr lang="en-GB" sz="3600" dirty="0">
              <a:solidFill>
                <a:schemeClr val="tx1"/>
              </a:solidFill>
              <a:latin typeface="Helvetica Neue" panose="0200080300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941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25675</TotalTime>
  <Words>6490</Words>
  <Application>Microsoft Office PowerPoint</Application>
  <PresentationFormat>Widescreen</PresentationFormat>
  <Paragraphs>1028</Paragraphs>
  <Slides>126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Aptos</vt:lpstr>
      <vt:lpstr>Aptos Display</vt:lpstr>
      <vt:lpstr>Arial</vt:lpstr>
      <vt:lpstr>Cambria Math</vt:lpstr>
      <vt:lpstr>Helvetica Neue</vt:lpstr>
      <vt:lpstr>Roboto Light</vt:lpstr>
      <vt:lpstr>Office Theme</vt:lpstr>
      <vt:lpstr>Modelling decision-making with dynamical systems</vt:lpstr>
      <vt:lpstr>Topic summary</vt:lpstr>
      <vt:lpstr>Topic summary</vt:lpstr>
      <vt:lpstr>Topic summary</vt:lpstr>
      <vt:lpstr>Topic summary</vt:lpstr>
      <vt:lpstr>Topic summary</vt:lpstr>
      <vt:lpstr>Topic summary</vt:lpstr>
      <vt:lpstr>Topic summary</vt:lpstr>
      <vt:lpstr>What are dynamical systems </vt:lpstr>
      <vt:lpstr>What are dynamical systems </vt:lpstr>
      <vt:lpstr>What are dynamical systems </vt:lpstr>
      <vt:lpstr>What are dynamical systems </vt:lpstr>
      <vt:lpstr>What are dynamical systems </vt:lpstr>
      <vt:lpstr>What are dynamical systems </vt:lpstr>
      <vt:lpstr>What are dynamical systems </vt:lpstr>
      <vt:lpstr>What are dynamical systems </vt:lpstr>
      <vt:lpstr>Part 1 The problems with dynamical systems</vt:lpstr>
      <vt:lpstr>1. The problem with continuous state variables</vt:lpstr>
      <vt:lpstr>1. The problem with continuous state variables</vt:lpstr>
      <vt:lpstr>1. The problem with continuous state variables</vt:lpstr>
      <vt:lpstr>1. The problem with continuous state variables</vt:lpstr>
      <vt:lpstr>1. The problem with continuous state variables</vt:lpstr>
      <vt:lpstr>1. The problem with continuous state variables</vt:lpstr>
      <vt:lpstr>1. The problem with continuous state variables</vt:lpstr>
      <vt:lpstr>1. The problem with continuous state variables</vt:lpstr>
      <vt:lpstr>2. The problem with macroscopic descriptions</vt:lpstr>
      <vt:lpstr>2. The problem with macroscopic descriptions</vt:lpstr>
      <vt:lpstr>2. The problem with macroscopic descriptions</vt:lpstr>
      <vt:lpstr>2. The problem with macroscopic descriptions</vt:lpstr>
      <vt:lpstr>2. The problem with macroscopic descriptions</vt:lpstr>
      <vt:lpstr>2. The problem with macroscopic descriptions</vt:lpstr>
      <vt:lpstr>3. The problem with deterministic evolution of state variables</vt:lpstr>
      <vt:lpstr>3. The problem with deterministic evolution of state variables</vt:lpstr>
      <vt:lpstr>Part 2  A baseline model of decision-making</vt:lpstr>
      <vt:lpstr>Non-linear opinion dynamics model (NOD)</vt:lpstr>
      <vt:lpstr>Non-linear opinion dynamics model (NOD)</vt:lpstr>
      <vt:lpstr>Non-linear opinion dynamics model (NOD)</vt:lpstr>
      <vt:lpstr>Non-linear opinion dynamics model (NOD)</vt:lpstr>
      <vt:lpstr>Non-linear opinion dynamics model (NOD)</vt:lpstr>
      <vt:lpstr>Non-linear opinion dynamics model (NOD)</vt:lpstr>
      <vt:lpstr>Part 3  Bifurcations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Bifurcation diagrams</vt:lpstr>
      <vt:lpstr>Elementary bifurcations</vt:lpstr>
      <vt:lpstr>Elementary bifurcations</vt:lpstr>
      <vt:lpstr>Elementary bifurcations</vt:lpstr>
      <vt:lpstr>Elementary bifurcations</vt:lpstr>
      <vt:lpstr>Elementary bifurcations</vt:lpstr>
      <vt:lpstr>Elementary bifurcations</vt:lpstr>
      <vt:lpstr>Elementary bifurcations</vt:lpstr>
      <vt:lpstr>Elementary bifurcations</vt:lpstr>
      <vt:lpstr>Elementary bifurcations</vt:lpstr>
      <vt:lpstr>Elementary bifurcations</vt:lpstr>
      <vt:lpstr>Elementary bifurcations</vt:lpstr>
      <vt:lpstr>What we know</vt:lpstr>
      <vt:lpstr>What we know</vt:lpstr>
      <vt:lpstr>What we know</vt:lpstr>
      <vt:lpstr>What we know</vt:lpstr>
      <vt:lpstr>Universal unfolding theorem</vt:lpstr>
      <vt:lpstr>Universal unfolding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4  Separation of timescales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5  Symmetries in dynamical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6  The ring attractor</vt:lpstr>
      <vt:lpstr>Network coupling u</vt:lpstr>
      <vt:lpstr>Network coupling u</vt:lpstr>
      <vt:lpstr>PowerPoint Presentation</vt:lpstr>
      <vt:lpstr>PowerPoint Presentation</vt:lpstr>
      <vt:lpstr>Selective ultra-sensitivity</vt:lpstr>
      <vt:lpstr>Selective ultra-sensitivity</vt:lpstr>
      <vt:lpstr>Selective ultra-sensitivity</vt:lpstr>
      <vt:lpstr>Selective ultra-sensitivity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FELE M. (2252927)</dc:creator>
  <cp:lastModifiedBy>FELE M. (2252927)</cp:lastModifiedBy>
  <cp:revision>287</cp:revision>
  <dcterms:created xsi:type="dcterms:W3CDTF">2025-07-07T08:05:39Z</dcterms:created>
  <dcterms:modified xsi:type="dcterms:W3CDTF">2025-07-29T18:48:23Z</dcterms:modified>
</cp:coreProperties>
</file>